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Asap" panose="020B0604020202020204" charset="0"/>
      <p:regular r:id="rId39"/>
    </p:embeddedFont>
    <p:embeddedFont>
      <p:font typeface="Asap Bold" panose="020B0604020202020204" charset="0"/>
      <p:regular r:id="rId40"/>
    </p:embeddedFont>
    <p:embeddedFont>
      <p:font typeface="DM Sans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40.png"/><Relationship Id="rId5" Type="http://schemas.openxmlformats.org/officeDocument/2006/relationships/image" Target="../media/image14.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3.png"/><Relationship Id="rId4" Type="http://schemas.openxmlformats.org/officeDocument/2006/relationships/image" Target="../media/image9.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5.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9.png"/><Relationship Id="rId4" Type="http://schemas.openxmlformats.org/officeDocument/2006/relationships/image" Target="../media/image9.sv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1.png"/><Relationship Id="rId4" Type="http://schemas.openxmlformats.org/officeDocument/2006/relationships/image" Target="../media/image9.sv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5.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53.pn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56.pn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57.pn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6.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9.png"/><Relationship Id="rId4" Type="http://schemas.openxmlformats.org/officeDocument/2006/relationships/image" Target="../media/image9.sv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61.png"/><Relationship Id="rId4" Type="http://schemas.openxmlformats.org/officeDocument/2006/relationships/image" Target="../media/image9.svg"/><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64.png"/><Relationship Id="rId4" Type="http://schemas.openxmlformats.org/officeDocument/2006/relationships/image" Target="../media/image9.sv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1.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67.png"/><Relationship Id="rId4" Type="http://schemas.openxmlformats.org/officeDocument/2006/relationships/image" Target="../media/image9.svg"/><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71.png"/><Relationship Id="rId4" Type="http://schemas.openxmlformats.org/officeDocument/2006/relationships/image" Target="../media/image9.sv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3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3.jpe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36.png"/><Relationship Id="rId5" Type="http://schemas.openxmlformats.org/officeDocument/2006/relationships/image" Target="../media/image10.png"/><Relationship Id="rId10" Type="http://schemas.openxmlformats.org/officeDocument/2006/relationships/image" Target="../media/image27.svg"/><Relationship Id="rId4" Type="http://schemas.openxmlformats.org/officeDocument/2006/relationships/image" Target="../media/image9.sv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7.jpe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US"/>
          </a:p>
        </p:txBody>
      </p:sp>
      <p:sp>
        <p:nvSpPr>
          <p:cNvPr id="17" name="TextBox 17"/>
          <p:cNvSpPr txBox="1"/>
          <p:nvPr/>
        </p:nvSpPr>
        <p:spPr>
          <a:xfrm>
            <a:off x="3799860" y="3433919"/>
            <a:ext cx="10910396" cy="2903395"/>
          </a:xfrm>
          <a:prstGeom prst="rect">
            <a:avLst/>
          </a:prstGeom>
        </p:spPr>
        <p:txBody>
          <a:bodyPr lIns="0" tIns="0" rIns="0" bIns="0" rtlCol="0" anchor="t">
            <a:spAutoFit/>
          </a:bodyPr>
          <a:lstStyle/>
          <a:p>
            <a:pPr algn="ctr">
              <a:lnSpc>
                <a:spcPts val="6391"/>
              </a:lnSpc>
            </a:pPr>
            <a:r>
              <a:rPr lang="en-US" sz="6799" b="1" dirty="0" err="1">
                <a:solidFill>
                  <a:srgbClr val="000000"/>
                </a:solidFill>
                <a:latin typeface="Asap Bold"/>
                <a:ea typeface="Asap Bold"/>
                <a:cs typeface="Asap Bold"/>
                <a:sym typeface="Asap Bold"/>
              </a:rPr>
              <a:t>Báo</a:t>
            </a:r>
            <a:r>
              <a:rPr lang="en-US" sz="6799" b="1" dirty="0">
                <a:solidFill>
                  <a:srgbClr val="000000"/>
                </a:solidFill>
                <a:latin typeface="Asap Bold"/>
                <a:ea typeface="Asap Bold"/>
                <a:cs typeface="Asap Bold"/>
                <a:sym typeface="Asap Bold"/>
              </a:rPr>
              <a:t> </a:t>
            </a:r>
            <a:r>
              <a:rPr lang="en-US" sz="6799" b="1" dirty="0" err="1">
                <a:solidFill>
                  <a:srgbClr val="000000"/>
                </a:solidFill>
                <a:latin typeface="Asap Bold"/>
                <a:ea typeface="Asap Bold"/>
                <a:cs typeface="Asap Bold"/>
                <a:sym typeface="Asap Bold"/>
              </a:rPr>
              <a:t>cáo</a:t>
            </a:r>
            <a:r>
              <a:rPr lang="en-US" sz="6799" b="1" dirty="0">
                <a:solidFill>
                  <a:srgbClr val="000000"/>
                </a:solidFill>
                <a:latin typeface="Asap Bold"/>
                <a:ea typeface="Asap Bold"/>
                <a:cs typeface="Asap Bold"/>
                <a:sym typeface="Asap Bold"/>
              </a:rPr>
              <a:t> </a:t>
            </a:r>
            <a:r>
              <a:rPr lang="en-US" sz="6799" b="1" dirty="0" err="1">
                <a:solidFill>
                  <a:srgbClr val="000000"/>
                </a:solidFill>
                <a:latin typeface="Asap Bold"/>
                <a:ea typeface="Asap Bold"/>
                <a:cs typeface="Asap Bold"/>
                <a:sym typeface="Asap Bold"/>
              </a:rPr>
              <a:t>cuối</a:t>
            </a:r>
            <a:r>
              <a:rPr lang="en-US" sz="6799" b="1" dirty="0">
                <a:solidFill>
                  <a:srgbClr val="000000"/>
                </a:solidFill>
                <a:latin typeface="Asap Bold"/>
                <a:ea typeface="Asap Bold"/>
                <a:cs typeface="Asap Bold"/>
                <a:sym typeface="Asap Bold"/>
              </a:rPr>
              <a:t> </a:t>
            </a:r>
            <a:r>
              <a:rPr lang="en-US" sz="6799" b="1" dirty="0" err="1">
                <a:solidFill>
                  <a:srgbClr val="000000"/>
                </a:solidFill>
                <a:latin typeface="Asap Bold"/>
                <a:ea typeface="Asap Bold"/>
                <a:cs typeface="Asap Bold"/>
                <a:sym typeface="Asap Bold"/>
              </a:rPr>
              <a:t>kỳ</a:t>
            </a:r>
            <a:endParaRPr lang="en-US" sz="6799" b="1" dirty="0">
              <a:solidFill>
                <a:srgbClr val="000000"/>
              </a:solidFill>
              <a:latin typeface="Asap Bold"/>
              <a:ea typeface="Asap Bold"/>
              <a:cs typeface="Asap Bold"/>
              <a:sym typeface="Asap Bold"/>
            </a:endParaRPr>
          </a:p>
          <a:p>
            <a:pPr algn="ctr">
              <a:lnSpc>
                <a:spcPts val="5827"/>
              </a:lnSpc>
            </a:pPr>
            <a:r>
              <a:rPr lang="en-US" sz="6199" b="1" dirty="0">
                <a:solidFill>
                  <a:srgbClr val="000000"/>
                </a:solidFill>
                <a:latin typeface="DM Sans Bold"/>
                <a:ea typeface="DM Sans Bold"/>
                <a:cs typeface="DM Sans Bold"/>
                <a:sym typeface="DM Sans Bold"/>
              </a:rPr>
              <a:t> </a:t>
            </a:r>
          </a:p>
          <a:p>
            <a:pPr algn="ctr">
              <a:lnSpc>
                <a:spcPts val="9775"/>
              </a:lnSpc>
            </a:pPr>
            <a:r>
              <a:rPr lang="en-US" sz="10399" b="1" dirty="0">
                <a:latin typeface="DM Sans Bold"/>
                <a:ea typeface="DM Sans Bold"/>
                <a:cs typeface="DM Sans Bold"/>
                <a:sym typeface="DM Sans Bold"/>
              </a:rPr>
              <a:t>SECURITY ONION</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TextBox 8"/>
          <p:cNvSpPr txBox="1"/>
          <p:nvPr/>
        </p:nvSpPr>
        <p:spPr>
          <a:xfrm>
            <a:off x="2842249" y="3324787"/>
            <a:ext cx="12511240" cy="2077491"/>
          </a:xfrm>
          <a:prstGeom prst="rect">
            <a:avLst/>
          </a:prstGeom>
        </p:spPr>
        <p:txBody>
          <a:bodyPr lIns="0" tIns="0" rIns="0" bIns="0" rtlCol="0" anchor="t">
            <a:spAutoFit/>
          </a:bodyPr>
          <a:lstStyle/>
          <a:p>
            <a:pPr algn="ctr">
              <a:lnSpc>
                <a:spcPts val="16978"/>
              </a:lnSpc>
              <a:spcBef>
                <a:spcPct val="0"/>
              </a:spcBef>
            </a:pPr>
            <a:r>
              <a:rPr lang="en-US" sz="12127" b="1">
                <a:solidFill>
                  <a:srgbClr val="000000"/>
                </a:solidFill>
                <a:latin typeface="Asap Bold"/>
                <a:ea typeface="Asap Bold"/>
                <a:cs typeface="Asap Bold"/>
                <a:sym typeface="Asap Bold"/>
              </a:rPr>
              <a:t>Kịch bản tấn công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28700" y="3934805"/>
            <a:ext cx="8375910" cy="5763424"/>
          </a:xfrm>
          <a:custGeom>
            <a:avLst/>
            <a:gdLst/>
            <a:ahLst/>
            <a:cxnLst/>
            <a:rect l="l" t="t" r="r" b="b"/>
            <a:pathLst>
              <a:path w="8375910" h="5763424">
                <a:moveTo>
                  <a:pt x="0" y="0"/>
                </a:moveTo>
                <a:lnTo>
                  <a:pt x="8375910" y="0"/>
                </a:lnTo>
                <a:lnTo>
                  <a:pt x="8375910" y="5763424"/>
                </a:lnTo>
                <a:lnTo>
                  <a:pt x="0" y="5763424"/>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808687" y="611662"/>
            <a:ext cx="16062443" cy="138430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Asap Bold"/>
                <a:ea typeface="Asap Bold"/>
                <a:cs typeface="Asap Bold"/>
                <a:sym typeface="Asap Bold"/>
              </a:rPr>
              <a:t>Kịch bản 1: Phát hiện và điều tra tấn công UnrealIRCD 3.2.8.1 Backdoor Command Execution</a:t>
            </a:r>
          </a:p>
        </p:txBody>
      </p:sp>
      <p:sp>
        <p:nvSpPr>
          <p:cNvPr id="10" name="TextBox 10"/>
          <p:cNvSpPr txBox="1"/>
          <p:nvPr/>
        </p:nvSpPr>
        <p:spPr>
          <a:xfrm>
            <a:off x="808687" y="2236180"/>
            <a:ext cx="13346030" cy="1384300"/>
          </a:xfrm>
          <a:prstGeom prst="rect">
            <a:avLst/>
          </a:prstGeom>
        </p:spPr>
        <p:txBody>
          <a:bodyPr lIns="0" tIns="0" rIns="0" bIns="0" rtlCol="0" anchor="t">
            <a:spAutoFit/>
          </a:bodyPr>
          <a:lstStyle/>
          <a:p>
            <a:pPr algn="just">
              <a:lnSpc>
                <a:spcPts val="5599"/>
              </a:lnSpc>
              <a:spcBef>
                <a:spcPct val="0"/>
              </a:spcBef>
            </a:pPr>
            <a:r>
              <a:rPr lang="en-US" sz="3999" b="1">
                <a:solidFill>
                  <a:srgbClr val="000000"/>
                </a:solidFill>
                <a:latin typeface="Asap Bold"/>
                <a:ea typeface="Asap Bold"/>
                <a:cs typeface="Asap Bold"/>
                <a:sym typeface="Asap Bold"/>
              </a:rPr>
              <a:t>Ý tưởng:</a:t>
            </a:r>
            <a:r>
              <a:rPr lang="en-US" sz="3999">
                <a:solidFill>
                  <a:srgbClr val="000000"/>
                </a:solidFill>
                <a:latin typeface="Asap"/>
                <a:ea typeface="Asap"/>
                <a:cs typeface="Asap"/>
                <a:sym typeface="Asap"/>
              </a:rPr>
              <a:t> Sử dụng máy attacker để thực hiện tấn công backdoor để mở shell trên máy victim (metasploitable)</a:t>
            </a:r>
          </a:p>
        </p:txBody>
      </p:sp>
      <p:sp>
        <p:nvSpPr>
          <p:cNvPr id="11" name="TextBox 11"/>
          <p:cNvSpPr txBox="1"/>
          <p:nvPr/>
        </p:nvSpPr>
        <p:spPr>
          <a:xfrm>
            <a:off x="10351205" y="5067300"/>
            <a:ext cx="5255298"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Chuẩn bị các tham số tấn công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157160" y="2259984"/>
            <a:ext cx="13057049" cy="2883516"/>
          </a:xfrm>
          <a:custGeom>
            <a:avLst/>
            <a:gdLst/>
            <a:ahLst/>
            <a:cxnLst/>
            <a:rect l="l" t="t" r="r" b="b"/>
            <a:pathLst>
              <a:path w="13057049" h="2883516">
                <a:moveTo>
                  <a:pt x="0" y="0"/>
                </a:moveTo>
                <a:lnTo>
                  <a:pt x="13057049" y="0"/>
                </a:lnTo>
                <a:lnTo>
                  <a:pt x="13057049" y="2883516"/>
                </a:lnTo>
                <a:lnTo>
                  <a:pt x="0" y="2883516"/>
                </a:lnTo>
                <a:lnTo>
                  <a:pt x="0" y="0"/>
                </a:lnTo>
                <a:close/>
              </a:path>
            </a:pathLst>
          </a:custGeom>
          <a:blipFill>
            <a:blip r:embed="rId11"/>
            <a:stretch>
              <a:fillRect/>
            </a:stretch>
          </a:blipFill>
        </p:spPr>
        <p:txBody>
          <a:bodyPr/>
          <a:lstStyle/>
          <a:p>
            <a:endParaRPr lang="en-US"/>
          </a:p>
        </p:txBody>
      </p:sp>
      <p:sp>
        <p:nvSpPr>
          <p:cNvPr id="8" name="Freeform 8"/>
          <p:cNvSpPr/>
          <p:nvPr/>
        </p:nvSpPr>
        <p:spPr>
          <a:xfrm>
            <a:off x="1157160" y="6372860"/>
            <a:ext cx="13446690" cy="1419645"/>
          </a:xfrm>
          <a:custGeom>
            <a:avLst/>
            <a:gdLst/>
            <a:ahLst/>
            <a:cxnLst/>
            <a:rect l="l" t="t" r="r" b="b"/>
            <a:pathLst>
              <a:path w="13446690" h="1419645">
                <a:moveTo>
                  <a:pt x="0" y="0"/>
                </a:moveTo>
                <a:lnTo>
                  <a:pt x="13446690" y="0"/>
                </a:lnTo>
                <a:lnTo>
                  <a:pt x="13446690" y="1419645"/>
                </a:lnTo>
                <a:lnTo>
                  <a:pt x="0" y="1419645"/>
                </a:lnTo>
                <a:lnTo>
                  <a:pt x="0" y="0"/>
                </a:lnTo>
                <a:close/>
              </a:path>
            </a:pathLst>
          </a:custGeom>
          <a:blipFill>
            <a:blip r:embed="rId12"/>
            <a:stretch>
              <a:fillRect b="-92097"/>
            </a:stretch>
          </a:blipFill>
        </p:spPr>
        <p:txBody>
          <a:bodyPr/>
          <a:lstStyle/>
          <a:p>
            <a:endParaRPr lang="en-US"/>
          </a:p>
        </p:txBody>
      </p:sp>
      <p:sp>
        <p:nvSpPr>
          <p:cNvPr id="9" name="TextBox 9"/>
          <p:cNvSpPr txBox="1"/>
          <p:nvPr/>
        </p:nvSpPr>
        <p:spPr>
          <a:xfrm>
            <a:off x="1157160" y="1093887"/>
            <a:ext cx="4551043" cy="705485"/>
          </a:xfrm>
          <a:prstGeom prst="rect">
            <a:avLst/>
          </a:prstGeom>
        </p:spPr>
        <p:txBody>
          <a:bodyPr lIns="0" tIns="0" rIns="0" bIns="0" rtlCol="0" anchor="t">
            <a:spAutoFit/>
          </a:bodyPr>
          <a:lstStyle/>
          <a:p>
            <a:pPr algn="just">
              <a:lnSpc>
                <a:spcPts val="5739"/>
              </a:lnSpc>
              <a:spcBef>
                <a:spcPct val="0"/>
              </a:spcBef>
            </a:pPr>
            <a:r>
              <a:rPr lang="en-US" sz="4099">
                <a:solidFill>
                  <a:srgbClr val="000000"/>
                </a:solidFill>
                <a:latin typeface="Asap"/>
                <a:ea typeface="Asap"/>
                <a:cs typeface="Asap"/>
                <a:sym typeface="Asap"/>
              </a:rPr>
              <a:t>Kết quả tấn công</a:t>
            </a:r>
          </a:p>
        </p:txBody>
      </p:sp>
      <p:sp>
        <p:nvSpPr>
          <p:cNvPr id="10" name="TextBox 10"/>
          <p:cNvSpPr txBox="1"/>
          <p:nvPr/>
        </p:nvSpPr>
        <p:spPr>
          <a:xfrm>
            <a:off x="1157160" y="5514975"/>
            <a:ext cx="5783490" cy="705485"/>
          </a:xfrm>
          <a:prstGeom prst="rect">
            <a:avLst/>
          </a:prstGeom>
        </p:spPr>
        <p:txBody>
          <a:bodyPr lIns="0" tIns="0" rIns="0" bIns="0" rtlCol="0" anchor="t">
            <a:spAutoFit/>
          </a:bodyPr>
          <a:lstStyle/>
          <a:p>
            <a:pPr algn="just">
              <a:lnSpc>
                <a:spcPts val="5739"/>
              </a:lnSpc>
              <a:spcBef>
                <a:spcPct val="0"/>
              </a:spcBef>
            </a:pPr>
            <a:r>
              <a:rPr lang="en-US" sz="4099">
                <a:solidFill>
                  <a:srgbClr val="000000"/>
                </a:solidFill>
                <a:latin typeface="Asap"/>
                <a:ea typeface="Asap"/>
                <a:cs typeface="Asap"/>
                <a:sym typeface="Asap"/>
              </a:rPr>
              <a:t>Xem báo cáo của SOC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77722" y="1685978"/>
            <a:ext cx="12170056" cy="5145219"/>
          </a:xfrm>
          <a:custGeom>
            <a:avLst/>
            <a:gdLst/>
            <a:ahLst/>
            <a:cxnLst/>
            <a:rect l="l" t="t" r="r" b="b"/>
            <a:pathLst>
              <a:path w="12170056" h="5145219">
                <a:moveTo>
                  <a:pt x="0" y="0"/>
                </a:moveTo>
                <a:lnTo>
                  <a:pt x="12170057" y="0"/>
                </a:lnTo>
                <a:lnTo>
                  <a:pt x="12170057" y="5145219"/>
                </a:lnTo>
                <a:lnTo>
                  <a:pt x="0" y="5145219"/>
                </a:lnTo>
                <a:lnTo>
                  <a:pt x="0" y="0"/>
                </a:lnTo>
                <a:close/>
              </a:path>
            </a:pathLst>
          </a:custGeom>
          <a:blipFill>
            <a:blip r:embed="rId9"/>
            <a:stretch>
              <a:fillRect/>
            </a:stretch>
          </a:blipFill>
        </p:spPr>
        <p:txBody>
          <a:bodyPr/>
          <a:lstStyle/>
          <a:p>
            <a:endParaRPr lang="en-US"/>
          </a:p>
        </p:txBody>
      </p:sp>
      <p:sp>
        <p:nvSpPr>
          <p:cNvPr id="7" name="Freeform 7"/>
          <p:cNvSpPr/>
          <p:nvPr/>
        </p:nvSpPr>
        <p:spPr>
          <a:xfrm>
            <a:off x="7092863" y="3485159"/>
            <a:ext cx="10166437" cy="5773141"/>
          </a:xfrm>
          <a:custGeom>
            <a:avLst/>
            <a:gdLst/>
            <a:ahLst/>
            <a:cxnLst/>
            <a:rect l="l" t="t" r="r" b="b"/>
            <a:pathLst>
              <a:path w="10166437" h="5773141">
                <a:moveTo>
                  <a:pt x="0" y="0"/>
                </a:moveTo>
                <a:lnTo>
                  <a:pt x="10166437" y="0"/>
                </a:lnTo>
                <a:lnTo>
                  <a:pt x="10166437" y="5773141"/>
                </a:lnTo>
                <a:lnTo>
                  <a:pt x="0" y="5773141"/>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830184" y="624840"/>
            <a:ext cx="6060161"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Rule phát hiện tấn công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884299" y="1567681"/>
            <a:ext cx="15610443" cy="8442648"/>
          </a:xfrm>
          <a:custGeom>
            <a:avLst/>
            <a:gdLst/>
            <a:ahLst/>
            <a:cxnLst/>
            <a:rect l="l" t="t" r="r" b="b"/>
            <a:pathLst>
              <a:path w="15610443" h="8442648">
                <a:moveTo>
                  <a:pt x="0" y="0"/>
                </a:moveTo>
                <a:lnTo>
                  <a:pt x="15610443" y="0"/>
                </a:lnTo>
                <a:lnTo>
                  <a:pt x="15610443" y="8442647"/>
                </a:lnTo>
                <a:lnTo>
                  <a:pt x="0" y="8442647"/>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884299" y="306705"/>
            <a:ext cx="6060161"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Phân tích file PCAP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350489" y="3460486"/>
            <a:ext cx="17662400" cy="4600802"/>
          </a:xfrm>
          <a:custGeom>
            <a:avLst/>
            <a:gdLst/>
            <a:ahLst/>
            <a:cxnLst/>
            <a:rect l="l" t="t" r="r" b="b"/>
            <a:pathLst>
              <a:path w="17662400" h="4600802">
                <a:moveTo>
                  <a:pt x="0" y="0"/>
                </a:moveTo>
                <a:lnTo>
                  <a:pt x="17662400" y="0"/>
                </a:lnTo>
                <a:lnTo>
                  <a:pt x="17662400" y="4600802"/>
                </a:lnTo>
                <a:lnTo>
                  <a:pt x="0" y="4600802"/>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390167" y="1910237"/>
            <a:ext cx="6060161"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Phân tích file PCAP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21021" y="4413282"/>
            <a:ext cx="15652744" cy="4126854"/>
          </a:xfrm>
          <a:custGeom>
            <a:avLst/>
            <a:gdLst/>
            <a:ahLst/>
            <a:cxnLst/>
            <a:rect l="l" t="t" r="r" b="b"/>
            <a:pathLst>
              <a:path w="15652744" h="4126854">
                <a:moveTo>
                  <a:pt x="0" y="0"/>
                </a:moveTo>
                <a:lnTo>
                  <a:pt x="15652743" y="0"/>
                </a:lnTo>
                <a:lnTo>
                  <a:pt x="15652743" y="4126854"/>
                </a:lnTo>
                <a:lnTo>
                  <a:pt x="0" y="4126854"/>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721021" y="572985"/>
            <a:ext cx="9648690" cy="67945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Asap Bold"/>
                <a:ea typeface="Asap Bold"/>
                <a:cs typeface="Asap Bold"/>
                <a:sym typeface="Asap Bold"/>
              </a:rPr>
              <a:t>Kịch bản 2: Tấn công DDoS với IP giả mạo</a:t>
            </a:r>
          </a:p>
        </p:txBody>
      </p:sp>
      <p:sp>
        <p:nvSpPr>
          <p:cNvPr id="8" name="TextBox 8"/>
          <p:cNvSpPr txBox="1"/>
          <p:nvPr/>
        </p:nvSpPr>
        <p:spPr>
          <a:xfrm>
            <a:off x="721021" y="1597337"/>
            <a:ext cx="16538279" cy="1384300"/>
          </a:xfrm>
          <a:prstGeom prst="rect">
            <a:avLst/>
          </a:prstGeom>
        </p:spPr>
        <p:txBody>
          <a:bodyPr lIns="0" tIns="0" rIns="0" bIns="0" rtlCol="0" anchor="t">
            <a:spAutoFit/>
          </a:bodyPr>
          <a:lstStyle/>
          <a:p>
            <a:pPr algn="just">
              <a:lnSpc>
                <a:spcPts val="5599"/>
              </a:lnSpc>
              <a:spcBef>
                <a:spcPct val="0"/>
              </a:spcBef>
            </a:pPr>
            <a:r>
              <a:rPr lang="en-US" sz="3999" b="1">
                <a:solidFill>
                  <a:srgbClr val="000000"/>
                </a:solidFill>
                <a:latin typeface="Asap Bold"/>
                <a:ea typeface="Asap Bold"/>
                <a:cs typeface="Asap Bold"/>
                <a:sym typeface="Asap Bold"/>
              </a:rPr>
              <a:t>Ý tưởng:</a:t>
            </a:r>
            <a:r>
              <a:rPr lang="en-US" sz="3999">
                <a:solidFill>
                  <a:srgbClr val="000000"/>
                </a:solidFill>
                <a:latin typeface="Asap"/>
                <a:ea typeface="Asap"/>
                <a:cs typeface="Asap"/>
                <a:sym typeface="Asap"/>
              </a:rPr>
              <a:t> Máy attacker sử dụng công cụ hping để gửi hàng loạt gói icmp đến máy victim.</a:t>
            </a:r>
          </a:p>
        </p:txBody>
      </p:sp>
      <p:sp>
        <p:nvSpPr>
          <p:cNvPr id="9" name="TextBox 9"/>
          <p:cNvSpPr txBox="1"/>
          <p:nvPr/>
        </p:nvSpPr>
        <p:spPr>
          <a:xfrm>
            <a:off x="721021" y="3314732"/>
            <a:ext cx="538260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Thực hiện tấn công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1028700" y="2139676"/>
            <a:ext cx="14952901" cy="6974910"/>
          </a:xfrm>
          <a:custGeom>
            <a:avLst/>
            <a:gdLst/>
            <a:ahLst/>
            <a:cxnLst/>
            <a:rect l="l" t="t" r="r" b="b"/>
            <a:pathLst>
              <a:path w="14952901" h="6974910">
                <a:moveTo>
                  <a:pt x="0" y="0"/>
                </a:moveTo>
                <a:lnTo>
                  <a:pt x="14952901" y="0"/>
                </a:lnTo>
                <a:lnTo>
                  <a:pt x="14952901" y="6974910"/>
                </a:lnTo>
                <a:lnTo>
                  <a:pt x="0" y="6974910"/>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1028700" y="865085"/>
            <a:ext cx="6060161"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Xem cảnh báo từ SOC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27244" y="2830725"/>
            <a:ext cx="12266658" cy="4229222"/>
          </a:xfrm>
          <a:custGeom>
            <a:avLst/>
            <a:gdLst/>
            <a:ahLst/>
            <a:cxnLst/>
            <a:rect l="l" t="t" r="r" b="b"/>
            <a:pathLst>
              <a:path w="12266658" h="4229222">
                <a:moveTo>
                  <a:pt x="0" y="0"/>
                </a:moveTo>
                <a:lnTo>
                  <a:pt x="12266658" y="0"/>
                </a:lnTo>
                <a:lnTo>
                  <a:pt x="12266658" y="4229223"/>
                </a:lnTo>
                <a:lnTo>
                  <a:pt x="0" y="4229223"/>
                </a:lnTo>
                <a:lnTo>
                  <a:pt x="0" y="0"/>
                </a:lnTo>
                <a:close/>
              </a:path>
            </a:pathLst>
          </a:custGeom>
          <a:blipFill>
            <a:blip r:embed="rId9"/>
            <a:stretch>
              <a:fillRect/>
            </a:stretch>
          </a:blipFill>
        </p:spPr>
        <p:txBody>
          <a:bodyPr/>
          <a:lstStyle/>
          <a:p>
            <a:endParaRPr lang="en-US"/>
          </a:p>
        </p:txBody>
      </p:sp>
      <p:sp>
        <p:nvSpPr>
          <p:cNvPr id="7" name="Freeform 7"/>
          <p:cNvSpPr/>
          <p:nvPr/>
        </p:nvSpPr>
        <p:spPr>
          <a:xfrm>
            <a:off x="8949430" y="1677827"/>
            <a:ext cx="9063459" cy="7817233"/>
          </a:xfrm>
          <a:custGeom>
            <a:avLst/>
            <a:gdLst/>
            <a:ahLst/>
            <a:cxnLst/>
            <a:rect l="l" t="t" r="r" b="b"/>
            <a:pathLst>
              <a:path w="9063459" h="7817233">
                <a:moveTo>
                  <a:pt x="0" y="0"/>
                </a:moveTo>
                <a:lnTo>
                  <a:pt x="9063459" y="0"/>
                </a:lnTo>
                <a:lnTo>
                  <a:pt x="9063459" y="7817233"/>
                </a:lnTo>
                <a:lnTo>
                  <a:pt x="0" y="7817233"/>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1028700" y="1273967"/>
            <a:ext cx="7770496"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Xem chi tiết cảnh bảo với hunt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399901" y="2840814"/>
            <a:ext cx="11394523" cy="5572634"/>
          </a:xfrm>
          <a:custGeom>
            <a:avLst/>
            <a:gdLst/>
            <a:ahLst/>
            <a:cxnLst/>
            <a:rect l="l" t="t" r="r" b="b"/>
            <a:pathLst>
              <a:path w="11394523" h="5572634">
                <a:moveTo>
                  <a:pt x="0" y="0"/>
                </a:moveTo>
                <a:lnTo>
                  <a:pt x="11394523" y="0"/>
                </a:lnTo>
                <a:lnTo>
                  <a:pt x="11394523" y="5572634"/>
                </a:lnTo>
                <a:lnTo>
                  <a:pt x="0" y="5572634"/>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701724" y="1530897"/>
            <a:ext cx="7770496"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Xem chi tiết cảnh bảo với hunt</a:t>
            </a:r>
          </a:p>
        </p:txBody>
      </p:sp>
      <p:sp>
        <p:nvSpPr>
          <p:cNvPr id="10" name="TextBox 10"/>
          <p:cNvSpPr txBox="1"/>
          <p:nvPr/>
        </p:nvSpPr>
        <p:spPr>
          <a:xfrm>
            <a:off x="12248436" y="4060825"/>
            <a:ext cx="5764453" cy="20891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Ta có thể thấy IP nguồn từ bên Ukraine -&gt; Đây có thể là một vụ DDOS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1028700" y="3293864"/>
            <a:ext cx="10847887" cy="4518660"/>
          </a:xfrm>
          <a:prstGeom prst="rect">
            <a:avLst/>
          </a:prstGeom>
        </p:spPr>
        <p:txBody>
          <a:bodyPr lIns="0" tIns="0" rIns="0" bIns="0" rtlCol="0" anchor="t">
            <a:spAutoFit/>
          </a:bodyPr>
          <a:lstStyle/>
          <a:p>
            <a:pPr marL="0" lvl="0" indent="0" algn="just">
              <a:lnSpc>
                <a:spcPts val="5129"/>
              </a:lnSpc>
              <a:spcBef>
                <a:spcPct val="0"/>
              </a:spcBef>
            </a:pPr>
            <a:r>
              <a:rPr lang="en-US" sz="3799" u="none" spc="227">
                <a:solidFill>
                  <a:srgbClr val="000000"/>
                </a:solidFill>
                <a:latin typeface="Asap"/>
                <a:ea typeface="Asap"/>
                <a:cs typeface="Asap"/>
                <a:sym typeface="Asap"/>
              </a:rPr>
              <a:t>Security Onion là bộ công cụ miễn phí mã nguồn mở được xây dựng cho việc giám sát an ninh mạng và phát hiện bất thường</a:t>
            </a:r>
          </a:p>
          <a:p>
            <a:pPr marL="0" lvl="0" indent="0" algn="just">
              <a:lnSpc>
                <a:spcPts val="5129"/>
              </a:lnSpc>
              <a:spcBef>
                <a:spcPct val="0"/>
              </a:spcBef>
            </a:pPr>
            <a:endParaRPr lang="en-US" sz="3799" u="none" spc="227">
              <a:solidFill>
                <a:srgbClr val="000000"/>
              </a:solidFill>
              <a:latin typeface="Asap"/>
              <a:ea typeface="Asap"/>
              <a:cs typeface="Asap"/>
              <a:sym typeface="Asap"/>
            </a:endParaRPr>
          </a:p>
          <a:p>
            <a:pPr marL="0" lvl="0" indent="0" algn="just">
              <a:lnSpc>
                <a:spcPts val="5129"/>
              </a:lnSpc>
              <a:spcBef>
                <a:spcPct val="0"/>
              </a:spcBef>
            </a:pPr>
            <a:r>
              <a:rPr lang="en-US" sz="3799" u="none" spc="227">
                <a:solidFill>
                  <a:srgbClr val="000000"/>
                </a:solidFill>
                <a:latin typeface="Asap"/>
                <a:ea typeface="Asap"/>
                <a:cs typeface="Asap"/>
                <a:sym typeface="Asap"/>
              </a:rPr>
              <a:t>Security Onion tích hợp các chức năng như hệ thống tìm kiếm, phát hiện xâm nhập, Honeypots và quản lý log. </a:t>
            </a:r>
          </a:p>
        </p:txBody>
      </p:sp>
      <p:sp>
        <p:nvSpPr>
          <p:cNvPr id="4" name="Freeform 4"/>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TextBox 6"/>
          <p:cNvSpPr txBox="1"/>
          <p:nvPr/>
        </p:nvSpPr>
        <p:spPr>
          <a:xfrm>
            <a:off x="701724" y="1502567"/>
            <a:ext cx="5109009" cy="1177290"/>
          </a:xfrm>
          <a:prstGeom prst="rect">
            <a:avLst/>
          </a:prstGeom>
        </p:spPr>
        <p:txBody>
          <a:bodyPr lIns="0" tIns="0" rIns="0" bIns="0" rtlCol="0" anchor="t">
            <a:spAutoFit/>
          </a:bodyPr>
          <a:lstStyle/>
          <a:p>
            <a:pPr algn="l">
              <a:lnSpc>
                <a:spcPts val="8730"/>
              </a:lnSpc>
            </a:pPr>
            <a:r>
              <a:rPr lang="en-US" sz="9000" b="1">
                <a:solidFill>
                  <a:srgbClr val="000000"/>
                </a:solidFill>
                <a:latin typeface="Asap Bold"/>
                <a:ea typeface="Asap Bold"/>
                <a:cs typeface="Asap Bold"/>
                <a:sym typeface="Asap Bold"/>
              </a:rPr>
              <a:t>Giới thiệu</a:t>
            </a:r>
          </a:p>
        </p:txBody>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0" name="Freeform 10"/>
          <p:cNvSpPr/>
          <p:nvPr/>
        </p:nvSpPr>
        <p:spPr>
          <a:xfrm>
            <a:off x="12929235" y="3351014"/>
            <a:ext cx="4330065" cy="4330065"/>
          </a:xfrm>
          <a:custGeom>
            <a:avLst/>
            <a:gdLst/>
            <a:ahLst/>
            <a:cxnLst/>
            <a:rect l="l" t="t" r="r" b="b"/>
            <a:pathLst>
              <a:path w="4330065" h="4330065">
                <a:moveTo>
                  <a:pt x="0" y="0"/>
                </a:moveTo>
                <a:lnTo>
                  <a:pt x="4330065" y="0"/>
                </a:lnTo>
                <a:lnTo>
                  <a:pt x="4330065" y="4330065"/>
                </a:lnTo>
                <a:lnTo>
                  <a:pt x="0" y="4330065"/>
                </a:lnTo>
                <a:lnTo>
                  <a:pt x="0" y="0"/>
                </a:lnTo>
                <a:close/>
              </a:path>
            </a:pathLst>
          </a:custGeom>
          <a:blipFill>
            <a:blip r:embed="rId13"/>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399901" y="1995962"/>
            <a:ext cx="11394523" cy="5572634"/>
          </a:xfrm>
          <a:custGeom>
            <a:avLst/>
            <a:gdLst/>
            <a:ahLst/>
            <a:cxnLst/>
            <a:rect l="l" t="t" r="r" b="b"/>
            <a:pathLst>
              <a:path w="11394523" h="5572634">
                <a:moveTo>
                  <a:pt x="0" y="0"/>
                </a:moveTo>
                <a:lnTo>
                  <a:pt x="11394523" y="0"/>
                </a:lnTo>
                <a:lnTo>
                  <a:pt x="11394523" y="5572634"/>
                </a:lnTo>
                <a:lnTo>
                  <a:pt x="0" y="5572634"/>
                </a:lnTo>
                <a:lnTo>
                  <a:pt x="0" y="0"/>
                </a:lnTo>
                <a:close/>
              </a:path>
            </a:pathLst>
          </a:custGeom>
          <a:blipFill>
            <a:blip r:embed="rId9"/>
            <a:stretch>
              <a:fillRect/>
            </a:stretch>
          </a:blipFill>
        </p:spPr>
        <p:txBody>
          <a:bodyPr/>
          <a:lstStyle/>
          <a:p>
            <a:endParaRPr lang="en-US"/>
          </a:p>
        </p:txBody>
      </p:sp>
      <p:sp>
        <p:nvSpPr>
          <p:cNvPr id="7" name="Freeform 7"/>
          <p:cNvSpPr/>
          <p:nvPr/>
        </p:nvSpPr>
        <p:spPr>
          <a:xfrm>
            <a:off x="399901" y="8052531"/>
            <a:ext cx="14798411" cy="1592965"/>
          </a:xfrm>
          <a:custGeom>
            <a:avLst/>
            <a:gdLst/>
            <a:ahLst/>
            <a:cxnLst/>
            <a:rect l="l" t="t" r="r" b="b"/>
            <a:pathLst>
              <a:path w="14798411" h="1592965">
                <a:moveTo>
                  <a:pt x="0" y="0"/>
                </a:moveTo>
                <a:lnTo>
                  <a:pt x="14798411" y="0"/>
                </a:lnTo>
                <a:lnTo>
                  <a:pt x="14798411" y="1592965"/>
                </a:lnTo>
                <a:lnTo>
                  <a:pt x="0" y="1592965"/>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409426" y="546950"/>
            <a:ext cx="7770496"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Viết rule và phân tích file PCAP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994664" y="3048421"/>
            <a:ext cx="6818816" cy="6989898"/>
          </a:xfrm>
          <a:custGeom>
            <a:avLst/>
            <a:gdLst/>
            <a:ahLst/>
            <a:cxnLst/>
            <a:rect l="l" t="t" r="r" b="b"/>
            <a:pathLst>
              <a:path w="6818816" h="6989898">
                <a:moveTo>
                  <a:pt x="0" y="0"/>
                </a:moveTo>
                <a:lnTo>
                  <a:pt x="6818816" y="0"/>
                </a:lnTo>
                <a:lnTo>
                  <a:pt x="6818816" y="6989897"/>
                </a:lnTo>
                <a:lnTo>
                  <a:pt x="0" y="6989897"/>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721021" y="572985"/>
            <a:ext cx="17291868" cy="138430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Asap Bold"/>
                <a:ea typeface="Asap Bold"/>
                <a:cs typeface="Asap Bold"/>
                <a:sym typeface="Asap Bold"/>
              </a:rPr>
              <a:t>Kịch bản 3: Sử dụng nmap để quét các port đang mở trên máy victim sau đó thực hiện tấn công</a:t>
            </a:r>
          </a:p>
        </p:txBody>
      </p:sp>
      <p:sp>
        <p:nvSpPr>
          <p:cNvPr id="8" name="TextBox 8"/>
          <p:cNvSpPr txBox="1"/>
          <p:nvPr/>
        </p:nvSpPr>
        <p:spPr>
          <a:xfrm>
            <a:off x="721021" y="2201377"/>
            <a:ext cx="13092459" cy="679450"/>
          </a:xfrm>
          <a:prstGeom prst="rect">
            <a:avLst/>
          </a:prstGeom>
        </p:spPr>
        <p:txBody>
          <a:bodyPr lIns="0" tIns="0" rIns="0" bIns="0" rtlCol="0" anchor="t">
            <a:spAutoFit/>
          </a:bodyPr>
          <a:lstStyle/>
          <a:p>
            <a:pPr algn="just">
              <a:lnSpc>
                <a:spcPts val="5599"/>
              </a:lnSpc>
              <a:spcBef>
                <a:spcPct val="0"/>
              </a:spcBef>
            </a:pPr>
            <a:r>
              <a:rPr lang="en-US" sz="3999" b="1">
                <a:solidFill>
                  <a:srgbClr val="000000"/>
                </a:solidFill>
                <a:latin typeface="Asap Bold"/>
                <a:ea typeface="Asap Bold"/>
                <a:cs typeface="Asap Bold"/>
                <a:sym typeface="Asap Bold"/>
              </a:rPr>
              <a:t>Ý tưởng:</a:t>
            </a:r>
            <a:r>
              <a:rPr lang="en-US" sz="3999">
                <a:solidFill>
                  <a:srgbClr val="000000"/>
                </a:solidFill>
                <a:latin typeface="Asap"/>
                <a:ea typeface="Asap"/>
                <a:cs typeface="Asap"/>
                <a:sym typeface="Asap"/>
              </a:rPr>
              <a:t> Thực hiện quét port đang mở trên máy nạn nhân.</a:t>
            </a:r>
          </a:p>
        </p:txBody>
      </p:sp>
      <p:sp>
        <p:nvSpPr>
          <p:cNvPr id="9" name="TextBox 9"/>
          <p:cNvSpPr txBox="1"/>
          <p:nvPr/>
        </p:nvSpPr>
        <p:spPr>
          <a:xfrm>
            <a:off x="721021" y="3226112"/>
            <a:ext cx="538260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Thực hiện quét port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860499" y="2427961"/>
            <a:ext cx="14492990" cy="1560088"/>
          </a:xfrm>
          <a:custGeom>
            <a:avLst/>
            <a:gdLst/>
            <a:ahLst/>
            <a:cxnLst/>
            <a:rect l="l" t="t" r="r" b="b"/>
            <a:pathLst>
              <a:path w="14492990" h="1560088">
                <a:moveTo>
                  <a:pt x="0" y="0"/>
                </a:moveTo>
                <a:lnTo>
                  <a:pt x="14492990" y="0"/>
                </a:lnTo>
                <a:lnTo>
                  <a:pt x="14492990" y="1560088"/>
                </a:lnTo>
                <a:lnTo>
                  <a:pt x="0" y="1560088"/>
                </a:lnTo>
                <a:lnTo>
                  <a:pt x="0" y="0"/>
                </a:lnTo>
                <a:close/>
              </a:path>
            </a:pathLst>
          </a:custGeom>
          <a:blipFill>
            <a:blip r:embed="rId11"/>
            <a:stretch>
              <a:fillRect/>
            </a:stretch>
          </a:blipFill>
        </p:spPr>
        <p:txBody>
          <a:bodyPr/>
          <a:lstStyle/>
          <a:p>
            <a:endParaRPr lang="en-US"/>
          </a:p>
        </p:txBody>
      </p:sp>
      <p:sp>
        <p:nvSpPr>
          <p:cNvPr id="8" name="Freeform 8"/>
          <p:cNvSpPr/>
          <p:nvPr/>
        </p:nvSpPr>
        <p:spPr>
          <a:xfrm>
            <a:off x="809477" y="5398044"/>
            <a:ext cx="14544013" cy="2359715"/>
          </a:xfrm>
          <a:custGeom>
            <a:avLst/>
            <a:gdLst/>
            <a:ahLst/>
            <a:cxnLst/>
            <a:rect l="l" t="t" r="r" b="b"/>
            <a:pathLst>
              <a:path w="14544013" h="2359715">
                <a:moveTo>
                  <a:pt x="0" y="0"/>
                </a:moveTo>
                <a:lnTo>
                  <a:pt x="14544012" y="0"/>
                </a:lnTo>
                <a:lnTo>
                  <a:pt x="14544012" y="2359715"/>
                </a:lnTo>
                <a:lnTo>
                  <a:pt x="0" y="2359715"/>
                </a:lnTo>
                <a:lnTo>
                  <a:pt x="0" y="0"/>
                </a:lnTo>
                <a:close/>
              </a:path>
            </a:pathLst>
          </a:custGeom>
          <a:blipFill>
            <a:blip r:embed="rId12"/>
            <a:stretch>
              <a:fillRect/>
            </a:stretch>
          </a:blipFill>
        </p:spPr>
        <p:txBody>
          <a:bodyPr/>
          <a:lstStyle/>
          <a:p>
            <a:endParaRPr lang="en-US"/>
          </a:p>
        </p:txBody>
      </p:sp>
      <p:sp>
        <p:nvSpPr>
          <p:cNvPr id="9" name="Freeform 9"/>
          <p:cNvSpPr/>
          <p:nvPr/>
        </p:nvSpPr>
        <p:spPr>
          <a:xfrm>
            <a:off x="809477" y="8509544"/>
            <a:ext cx="14544013" cy="748756"/>
          </a:xfrm>
          <a:custGeom>
            <a:avLst/>
            <a:gdLst/>
            <a:ahLst/>
            <a:cxnLst/>
            <a:rect l="l" t="t" r="r" b="b"/>
            <a:pathLst>
              <a:path w="14544013" h="748756">
                <a:moveTo>
                  <a:pt x="0" y="0"/>
                </a:moveTo>
                <a:lnTo>
                  <a:pt x="14544012" y="0"/>
                </a:lnTo>
                <a:lnTo>
                  <a:pt x="14544012" y="748756"/>
                </a:lnTo>
                <a:lnTo>
                  <a:pt x="0" y="748756"/>
                </a:lnTo>
                <a:lnTo>
                  <a:pt x="0" y="0"/>
                </a:lnTo>
                <a:close/>
              </a:path>
            </a:pathLst>
          </a:custGeom>
          <a:blipFill>
            <a:blip r:embed="rId13"/>
            <a:stretch>
              <a:fillRect/>
            </a:stretch>
          </a:blipFill>
        </p:spPr>
        <p:txBody>
          <a:bodyPr/>
          <a:lstStyle/>
          <a:p>
            <a:endParaRPr lang="en-US"/>
          </a:p>
        </p:txBody>
      </p:sp>
      <p:sp>
        <p:nvSpPr>
          <p:cNvPr id="10" name="TextBox 10"/>
          <p:cNvSpPr txBox="1"/>
          <p:nvPr/>
        </p:nvSpPr>
        <p:spPr>
          <a:xfrm>
            <a:off x="809477" y="1316512"/>
            <a:ext cx="6832630"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Dùng hydra để dò mật khẩu</a:t>
            </a:r>
          </a:p>
        </p:txBody>
      </p:sp>
      <p:sp>
        <p:nvSpPr>
          <p:cNvPr id="11" name="TextBox 11"/>
          <p:cNvSpPr txBox="1"/>
          <p:nvPr/>
        </p:nvSpPr>
        <p:spPr>
          <a:xfrm>
            <a:off x="809477" y="4464050"/>
            <a:ext cx="6832630"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Kiểm tra cảnh báo từ SOC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923801" y="2484783"/>
            <a:ext cx="12681471" cy="5317433"/>
          </a:xfrm>
          <a:custGeom>
            <a:avLst/>
            <a:gdLst/>
            <a:ahLst/>
            <a:cxnLst/>
            <a:rect l="l" t="t" r="r" b="b"/>
            <a:pathLst>
              <a:path w="12681471" h="5317433">
                <a:moveTo>
                  <a:pt x="0" y="0"/>
                </a:moveTo>
                <a:lnTo>
                  <a:pt x="12681471" y="0"/>
                </a:lnTo>
                <a:lnTo>
                  <a:pt x="12681471" y="5317434"/>
                </a:lnTo>
                <a:lnTo>
                  <a:pt x="0" y="5317434"/>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819002" y="1316512"/>
            <a:ext cx="6832630"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Dùng hydra để dò mật khẩu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723377" y="-1374255"/>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745042" y="2499053"/>
            <a:ext cx="14608447" cy="5537992"/>
          </a:xfrm>
          <a:custGeom>
            <a:avLst/>
            <a:gdLst/>
            <a:ahLst/>
            <a:cxnLst/>
            <a:rect l="l" t="t" r="r" b="b"/>
            <a:pathLst>
              <a:path w="14608447" h="5537992">
                <a:moveTo>
                  <a:pt x="0" y="0"/>
                </a:moveTo>
                <a:lnTo>
                  <a:pt x="14608447" y="0"/>
                </a:lnTo>
                <a:lnTo>
                  <a:pt x="14608447" y="5537992"/>
                </a:lnTo>
                <a:lnTo>
                  <a:pt x="0" y="5537992"/>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745042" y="1316512"/>
            <a:ext cx="3764090"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Thực hiện hunt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TextBox 8"/>
          <p:cNvSpPr txBox="1"/>
          <p:nvPr/>
        </p:nvSpPr>
        <p:spPr>
          <a:xfrm>
            <a:off x="543826" y="2056141"/>
            <a:ext cx="4787098" cy="721995"/>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Asap"/>
                <a:ea typeface="Asap"/>
                <a:cs typeface="Asap"/>
                <a:sym typeface="Asap"/>
              </a:rPr>
              <a:t>Kiểm tra file PCAP</a:t>
            </a:r>
          </a:p>
        </p:txBody>
      </p:sp>
      <p:sp>
        <p:nvSpPr>
          <p:cNvPr id="9" name="Freeform 9"/>
          <p:cNvSpPr/>
          <p:nvPr/>
        </p:nvSpPr>
        <p:spPr>
          <a:xfrm>
            <a:off x="655492" y="3359502"/>
            <a:ext cx="12681471" cy="5317433"/>
          </a:xfrm>
          <a:custGeom>
            <a:avLst/>
            <a:gdLst/>
            <a:ahLst/>
            <a:cxnLst/>
            <a:rect l="l" t="t" r="r" b="b"/>
            <a:pathLst>
              <a:path w="12681471" h="5317433">
                <a:moveTo>
                  <a:pt x="0" y="0"/>
                </a:moveTo>
                <a:lnTo>
                  <a:pt x="12681471" y="0"/>
                </a:lnTo>
                <a:lnTo>
                  <a:pt x="12681471" y="5317433"/>
                </a:lnTo>
                <a:lnTo>
                  <a:pt x="0" y="5317433"/>
                </a:lnTo>
                <a:lnTo>
                  <a:pt x="0" y="0"/>
                </a:lnTo>
                <a:close/>
              </a:path>
            </a:pathLst>
          </a:custGeom>
          <a:blipFill>
            <a:blip r:embed="rId13"/>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465441" y="4577090"/>
            <a:ext cx="11766168" cy="2845173"/>
          </a:xfrm>
          <a:custGeom>
            <a:avLst/>
            <a:gdLst/>
            <a:ahLst/>
            <a:cxnLst/>
            <a:rect l="l" t="t" r="r" b="b"/>
            <a:pathLst>
              <a:path w="11766168" h="2845173">
                <a:moveTo>
                  <a:pt x="0" y="0"/>
                </a:moveTo>
                <a:lnTo>
                  <a:pt x="11766168" y="0"/>
                </a:lnTo>
                <a:lnTo>
                  <a:pt x="11766168" y="2845174"/>
                </a:lnTo>
                <a:lnTo>
                  <a:pt x="0" y="2845174"/>
                </a:lnTo>
                <a:lnTo>
                  <a:pt x="0" y="0"/>
                </a:lnTo>
                <a:close/>
              </a:path>
            </a:pathLst>
          </a:custGeom>
          <a:blipFill>
            <a:blip r:embed="rId9"/>
            <a:stretch>
              <a:fillRect/>
            </a:stretch>
          </a:blipFill>
        </p:spPr>
        <p:txBody>
          <a:bodyPr/>
          <a:lstStyle/>
          <a:p>
            <a:endParaRPr lang="en-US"/>
          </a:p>
        </p:txBody>
      </p:sp>
      <p:sp>
        <p:nvSpPr>
          <p:cNvPr id="7" name="Freeform 7"/>
          <p:cNvSpPr/>
          <p:nvPr/>
        </p:nvSpPr>
        <p:spPr>
          <a:xfrm>
            <a:off x="6450329" y="7010964"/>
            <a:ext cx="11562560" cy="2958284"/>
          </a:xfrm>
          <a:custGeom>
            <a:avLst/>
            <a:gdLst/>
            <a:ahLst/>
            <a:cxnLst/>
            <a:rect l="l" t="t" r="r" b="b"/>
            <a:pathLst>
              <a:path w="11562560" h="2958284">
                <a:moveTo>
                  <a:pt x="0" y="0"/>
                </a:moveTo>
                <a:lnTo>
                  <a:pt x="11562560" y="0"/>
                </a:lnTo>
                <a:lnTo>
                  <a:pt x="11562560" y="2958283"/>
                </a:lnTo>
                <a:lnTo>
                  <a:pt x="0" y="2958283"/>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519805" y="383062"/>
            <a:ext cx="16538279" cy="138430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Asap Bold"/>
                <a:ea typeface="Asap Bold"/>
                <a:cs typeface="Asap Bold"/>
                <a:sym typeface="Asap Bold"/>
              </a:rPr>
              <a:t>Kịch bản 4: Máy tính nạn nhân (windows) chạy phần mềm độc hại ( dính botnet )</a:t>
            </a:r>
          </a:p>
        </p:txBody>
      </p:sp>
      <p:sp>
        <p:nvSpPr>
          <p:cNvPr id="9" name="TextBox 9"/>
          <p:cNvSpPr txBox="1"/>
          <p:nvPr/>
        </p:nvSpPr>
        <p:spPr>
          <a:xfrm>
            <a:off x="519805" y="1919762"/>
            <a:ext cx="15047228" cy="1384300"/>
          </a:xfrm>
          <a:prstGeom prst="rect">
            <a:avLst/>
          </a:prstGeom>
        </p:spPr>
        <p:txBody>
          <a:bodyPr lIns="0" tIns="0" rIns="0" bIns="0" rtlCol="0" anchor="t">
            <a:spAutoFit/>
          </a:bodyPr>
          <a:lstStyle/>
          <a:p>
            <a:pPr algn="just">
              <a:lnSpc>
                <a:spcPts val="5599"/>
              </a:lnSpc>
              <a:spcBef>
                <a:spcPct val="0"/>
              </a:spcBef>
            </a:pPr>
            <a:r>
              <a:rPr lang="en-US" sz="3999" b="1">
                <a:solidFill>
                  <a:srgbClr val="000000"/>
                </a:solidFill>
                <a:latin typeface="Asap Bold"/>
                <a:ea typeface="Asap Bold"/>
                <a:cs typeface="Asap Bold"/>
                <a:sym typeface="Asap Bold"/>
              </a:rPr>
              <a:t>Ý tưởng:</a:t>
            </a:r>
            <a:r>
              <a:rPr lang="en-US" sz="3999">
                <a:solidFill>
                  <a:srgbClr val="000000"/>
                </a:solidFill>
                <a:latin typeface="Asap"/>
                <a:ea typeface="Asap"/>
                <a:cs typeface="Asap"/>
                <a:sym typeface="Asap"/>
              </a:rPr>
              <a:t> Phần mềm độc hại tự động tải về file service.exe từ mã nguồn độc và thực thi </a:t>
            </a:r>
          </a:p>
        </p:txBody>
      </p:sp>
      <p:sp>
        <p:nvSpPr>
          <p:cNvPr id="10" name="TextBox 10"/>
          <p:cNvSpPr txBox="1"/>
          <p:nvPr/>
        </p:nvSpPr>
        <p:spPr>
          <a:xfrm>
            <a:off x="519805" y="3669040"/>
            <a:ext cx="737690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Máy windows sau khi chạy agent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288921" y="265374"/>
            <a:ext cx="4017207" cy="1370872"/>
          </a:xfrm>
          <a:custGeom>
            <a:avLst/>
            <a:gdLst/>
            <a:ahLst/>
            <a:cxnLst/>
            <a:rect l="l" t="t" r="r" b="b"/>
            <a:pathLst>
              <a:path w="4017207" h="1370872">
                <a:moveTo>
                  <a:pt x="0" y="0"/>
                </a:moveTo>
                <a:lnTo>
                  <a:pt x="4017208" y="0"/>
                </a:lnTo>
                <a:lnTo>
                  <a:pt x="4017208"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19805" y="2476321"/>
            <a:ext cx="12923248" cy="1633047"/>
          </a:xfrm>
          <a:custGeom>
            <a:avLst/>
            <a:gdLst/>
            <a:ahLst/>
            <a:cxnLst/>
            <a:rect l="l" t="t" r="r" b="b"/>
            <a:pathLst>
              <a:path w="12923248" h="1633047">
                <a:moveTo>
                  <a:pt x="0" y="0"/>
                </a:moveTo>
                <a:lnTo>
                  <a:pt x="12923248" y="0"/>
                </a:lnTo>
                <a:lnTo>
                  <a:pt x="12923248" y="1633047"/>
                </a:lnTo>
                <a:lnTo>
                  <a:pt x="0" y="1633047"/>
                </a:lnTo>
                <a:lnTo>
                  <a:pt x="0" y="0"/>
                </a:lnTo>
                <a:close/>
              </a:path>
            </a:pathLst>
          </a:custGeom>
          <a:blipFill>
            <a:blip r:embed="rId9"/>
            <a:stretch>
              <a:fillRect/>
            </a:stretch>
          </a:blipFill>
        </p:spPr>
        <p:txBody>
          <a:bodyPr/>
          <a:lstStyle/>
          <a:p>
            <a:endParaRPr lang="en-US"/>
          </a:p>
        </p:txBody>
      </p:sp>
      <p:sp>
        <p:nvSpPr>
          <p:cNvPr id="7" name="Freeform 7"/>
          <p:cNvSpPr/>
          <p:nvPr/>
        </p:nvSpPr>
        <p:spPr>
          <a:xfrm>
            <a:off x="519805" y="5665118"/>
            <a:ext cx="13210609" cy="1525094"/>
          </a:xfrm>
          <a:custGeom>
            <a:avLst/>
            <a:gdLst/>
            <a:ahLst/>
            <a:cxnLst/>
            <a:rect l="l" t="t" r="r" b="b"/>
            <a:pathLst>
              <a:path w="13210609" h="1525094">
                <a:moveTo>
                  <a:pt x="0" y="0"/>
                </a:moveTo>
                <a:lnTo>
                  <a:pt x="13210608" y="0"/>
                </a:lnTo>
                <a:lnTo>
                  <a:pt x="13210608" y="1525094"/>
                </a:lnTo>
                <a:lnTo>
                  <a:pt x="0" y="1525094"/>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519805" y="874610"/>
            <a:ext cx="16739495" cy="138430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Tiến trình này không thể ngắt bằng cách thủ công bằng Task Manager, và nó tạo 1 socket lắng nghe lệnh từ phía máy chủ CnC</a:t>
            </a:r>
          </a:p>
        </p:txBody>
      </p:sp>
      <p:sp>
        <p:nvSpPr>
          <p:cNvPr id="9" name="TextBox 9"/>
          <p:cNvSpPr txBox="1"/>
          <p:nvPr/>
        </p:nvSpPr>
        <p:spPr>
          <a:xfrm>
            <a:off x="519805" y="4509418"/>
            <a:ext cx="13620651"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Thông tin về botnet được lưu tại trang chủ của máy chủ CnC</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3761559" y="2480763"/>
            <a:ext cx="9788308" cy="7585939"/>
          </a:xfrm>
          <a:custGeom>
            <a:avLst/>
            <a:gdLst/>
            <a:ahLst/>
            <a:cxnLst/>
            <a:rect l="l" t="t" r="r" b="b"/>
            <a:pathLst>
              <a:path w="9788308" h="7585939">
                <a:moveTo>
                  <a:pt x="0" y="0"/>
                </a:moveTo>
                <a:lnTo>
                  <a:pt x="9788309" y="0"/>
                </a:lnTo>
                <a:lnTo>
                  <a:pt x="9788309" y="7585939"/>
                </a:lnTo>
                <a:lnTo>
                  <a:pt x="0" y="7585939"/>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1028700" y="480844"/>
            <a:ext cx="10350593" cy="1384300"/>
          </a:xfrm>
          <a:prstGeom prst="rect">
            <a:avLst/>
          </a:prstGeom>
        </p:spPr>
        <p:txBody>
          <a:bodyPr lIns="0" tIns="0" rIns="0" bIns="0" rtlCol="0" anchor="t">
            <a:spAutoFit/>
          </a:bodyPr>
          <a:lstStyle/>
          <a:p>
            <a:pPr algn="l">
              <a:lnSpc>
                <a:spcPts val="5599"/>
              </a:lnSpc>
              <a:spcBef>
                <a:spcPct val="0"/>
              </a:spcBef>
            </a:pPr>
            <a:r>
              <a:rPr lang="en-US" sz="3999">
                <a:solidFill>
                  <a:srgbClr val="000000"/>
                </a:solidFill>
                <a:latin typeface="Asap"/>
                <a:ea typeface="Asap"/>
                <a:cs typeface="Asap"/>
                <a:sym typeface="Asap"/>
              </a:rPr>
              <a:t>Máy chủ gửi cho zombie cmd: echo xyz &gt; "D:\ML Security\MAYDINHBOTNET.txt"</a:t>
            </a:r>
          </a:p>
        </p:txBody>
      </p:sp>
      <p:sp>
        <p:nvSpPr>
          <p:cNvPr id="8" name="TextBox 8"/>
          <p:cNvSpPr txBox="1"/>
          <p:nvPr/>
        </p:nvSpPr>
        <p:spPr>
          <a:xfrm>
            <a:off x="1028700" y="2905437"/>
            <a:ext cx="1975287"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Kết quả:</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877788" y="1929296"/>
            <a:ext cx="13579883" cy="2436328"/>
          </a:xfrm>
          <a:custGeom>
            <a:avLst/>
            <a:gdLst/>
            <a:ahLst/>
            <a:cxnLst/>
            <a:rect l="l" t="t" r="r" b="b"/>
            <a:pathLst>
              <a:path w="13579883" h="2436328">
                <a:moveTo>
                  <a:pt x="0" y="0"/>
                </a:moveTo>
                <a:lnTo>
                  <a:pt x="13579883" y="0"/>
                </a:lnTo>
                <a:lnTo>
                  <a:pt x="13579883" y="2436329"/>
                </a:lnTo>
                <a:lnTo>
                  <a:pt x="0" y="2436329"/>
                </a:lnTo>
                <a:lnTo>
                  <a:pt x="0" y="0"/>
                </a:lnTo>
                <a:close/>
              </a:path>
            </a:pathLst>
          </a:custGeom>
          <a:blipFill>
            <a:blip r:embed="rId9"/>
            <a:stretch>
              <a:fillRect/>
            </a:stretch>
          </a:blipFill>
        </p:spPr>
        <p:txBody>
          <a:bodyPr/>
          <a:lstStyle/>
          <a:p>
            <a:endParaRPr lang="en-US"/>
          </a:p>
        </p:txBody>
      </p:sp>
      <p:sp>
        <p:nvSpPr>
          <p:cNvPr id="7" name="Freeform 7"/>
          <p:cNvSpPr/>
          <p:nvPr/>
        </p:nvSpPr>
        <p:spPr>
          <a:xfrm>
            <a:off x="755571" y="5816600"/>
            <a:ext cx="14475701" cy="3861692"/>
          </a:xfrm>
          <a:custGeom>
            <a:avLst/>
            <a:gdLst/>
            <a:ahLst/>
            <a:cxnLst/>
            <a:rect l="l" t="t" r="r" b="b"/>
            <a:pathLst>
              <a:path w="14475701" h="3861692">
                <a:moveTo>
                  <a:pt x="0" y="0"/>
                </a:moveTo>
                <a:lnTo>
                  <a:pt x="14475701" y="0"/>
                </a:lnTo>
                <a:lnTo>
                  <a:pt x="14475701" y="3861693"/>
                </a:lnTo>
                <a:lnTo>
                  <a:pt x="0" y="3861693"/>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877788" y="650875"/>
            <a:ext cx="9193904" cy="679450"/>
          </a:xfrm>
          <a:prstGeom prst="rect">
            <a:avLst/>
          </a:prstGeom>
        </p:spPr>
        <p:txBody>
          <a:bodyPr lIns="0" tIns="0" rIns="0" bIns="0" rtlCol="0" anchor="t">
            <a:spAutoFit/>
          </a:bodyPr>
          <a:lstStyle/>
          <a:p>
            <a:pPr algn="l">
              <a:lnSpc>
                <a:spcPts val="5599"/>
              </a:lnSpc>
              <a:spcBef>
                <a:spcPct val="0"/>
              </a:spcBef>
            </a:pPr>
            <a:r>
              <a:rPr lang="en-US" sz="3999">
                <a:solidFill>
                  <a:srgbClr val="000000"/>
                </a:solidFill>
                <a:latin typeface="Asap"/>
                <a:ea typeface="Asap"/>
                <a:cs typeface="Asap"/>
                <a:sym typeface="Asap"/>
              </a:rPr>
              <a:t>Xem log từ SOC</a:t>
            </a:r>
          </a:p>
        </p:txBody>
      </p:sp>
      <p:sp>
        <p:nvSpPr>
          <p:cNvPr id="9" name="TextBox 9"/>
          <p:cNvSpPr txBox="1"/>
          <p:nvPr/>
        </p:nvSpPr>
        <p:spPr>
          <a:xfrm>
            <a:off x="755571" y="4765675"/>
            <a:ext cx="16776858" cy="679450"/>
          </a:xfrm>
          <a:prstGeom prst="rect">
            <a:avLst/>
          </a:prstGeom>
        </p:spPr>
        <p:txBody>
          <a:bodyPr lIns="0" tIns="0" rIns="0" bIns="0" rtlCol="0" anchor="t">
            <a:spAutoFit/>
          </a:bodyPr>
          <a:lstStyle/>
          <a:p>
            <a:pPr algn="l">
              <a:lnSpc>
                <a:spcPts val="5599"/>
              </a:lnSpc>
              <a:spcBef>
                <a:spcPct val="0"/>
              </a:spcBef>
            </a:pPr>
            <a:r>
              <a:rPr lang="en-US" sz="3999">
                <a:solidFill>
                  <a:srgbClr val="000000"/>
                </a:solidFill>
                <a:latin typeface="Asap"/>
                <a:ea typeface="Asap"/>
                <a:cs typeface="Asap"/>
                <a:sym typeface="Asap"/>
              </a:rPr>
              <a:t>Thử phân tích alert USER_AGENTS DOWNLOADER User-Agent HTTPGET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986843" y="8503310"/>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TextBox 5"/>
          <p:cNvSpPr txBox="1"/>
          <p:nvPr/>
        </p:nvSpPr>
        <p:spPr>
          <a:xfrm>
            <a:off x="690820" y="1112735"/>
            <a:ext cx="5856429" cy="1052829"/>
          </a:xfrm>
          <a:prstGeom prst="rect">
            <a:avLst/>
          </a:prstGeom>
        </p:spPr>
        <p:txBody>
          <a:bodyPr lIns="0" tIns="0" rIns="0" bIns="0" rtlCol="0" anchor="t">
            <a:spAutoFit/>
          </a:bodyPr>
          <a:lstStyle/>
          <a:p>
            <a:pPr algn="l">
              <a:lnSpc>
                <a:spcPts val="7759"/>
              </a:lnSpc>
            </a:pPr>
            <a:r>
              <a:rPr lang="en-US" sz="7999" b="1">
                <a:solidFill>
                  <a:srgbClr val="000000"/>
                </a:solidFill>
                <a:latin typeface="Asap Bold"/>
                <a:ea typeface="Asap Bold"/>
                <a:cs typeface="Asap Bold"/>
                <a:sym typeface="Asap Bold"/>
              </a:rPr>
              <a:t>Thành phần</a:t>
            </a:r>
          </a:p>
        </p:txBody>
      </p:sp>
      <p:sp>
        <p:nvSpPr>
          <p:cNvPr id="6" name="Freeform 6"/>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a:off x="13669943" y="6511534"/>
            <a:ext cx="3984703" cy="3127992"/>
          </a:xfrm>
          <a:custGeom>
            <a:avLst/>
            <a:gdLst/>
            <a:ahLst/>
            <a:cxnLst/>
            <a:rect l="l" t="t" r="r" b="b"/>
            <a:pathLst>
              <a:path w="3984703" h="3127992">
                <a:moveTo>
                  <a:pt x="0" y="0"/>
                </a:moveTo>
                <a:lnTo>
                  <a:pt x="3984703" y="0"/>
                </a:lnTo>
                <a:lnTo>
                  <a:pt x="3984703" y="3127992"/>
                </a:lnTo>
                <a:lnTo>
                  <a:pt x="0" y="3127992"/>
                </a:lnTo>
                <a:lnTo>
                  <a:pt x="0" y="0"/>
                </a:lnTo>
                <a:close/>
              </a:path>
            </a:pathLst>
          </a:custGeom>
          <a:blipFill>
            <a:blip r:embed="rId13"/>
            <a:stretch>
              <a:fillRect/>
            </a:stretch>
          </a:blipFill>
        </p:spPr>
        <p:txBody>
          <a:bodyPr/>
          <a:lstStyle/>
          <a:p>
            <a:endParaRPr lang="en-US"/>
          </a:p>
        </p:txBody>
      </p:sp>
      <p:sp>
        <p:nvSpPr>
          <p:cNvPr id="10" name="TextBox 10"/>
          <p:cNvSpPr txBox="1"/>
          <p:nvPr/>
        </p:nvSpPr>
        <p:spPr>
          <a:xfrm>
            <a:off x="690820" y="2737882"/>
            <a:ext cx="11851984" cy="2686065"/>
          </a:xfrm>
          <a:prstGeom prst="rect">
            <a:avLst/>
          </a:prstGeom>
        </p:spPr>
        <p:txBody>
          <a:bodyPr lIns="0" tIns="0" rIns="0" bIns="0" rtlCol="0" anchor="t">
            <a:spAutoFit/>
          </a:bodyPr>
          <a:lstStyle/>
          <a:p>
            <a:pPr algn="just">
              <a:lnSpc>
                <a:spcPts val="5398"/>
              </a:lnSpc>
              <a:spcBef>
                <a:spcPct val="0"/>
              </a:spcBef>
            </a:pPr>
            <a:r>
              <a:rPr lang="en-US" sz="3999" b="1" spc="239">
                <a:solidFill>
                  <a:srgbClr val="000000"/>
                </a:solidFill>
                <a:latin typeface="Asap Bold"/>
                <a:ea typeface="Asap Bold"/>
                <a:cs typeface="Asap Bold"/>
                <a:sym typeface="Asap Bold"/>
              </a:rPr>
              <a:t>ELK stack:</a:t>
            </a:r>
            <a:r>
              <a:rPr lang="en-US" sz="3999" spc="239">
                <a:solidFill>
                  <a:srgbClr val="000000"/>
                </a:solidFill>
                <a:latin typeface="Asap"/>
                <a:ea typeface="Asap"/>
                <a:cs typeface="Asap"/>
                <a:sym typeface="Asap"/>
              </a:rPr>
              <a:t> Bộ công cụ bao gồm Elasticsearch, Logstash và Kibana, có khả năng thu thập, chuyển đổi, lưu trữ, tìm kiếm và phân tích dữ liệu log</a:t>
            </a:r>
          </a:p>
        </p:txBody>
      </p:sp>
      <p:sp>
        <p:nvSpPr>
          <p:cNvPr id="11" name="TextBox 11"/>
          <p:cNvSpPr txBox="1"/>
          <p:nvPr/>
        </p:nvSpPr>
        <p:spPr>
          <a:xfrm>
            <a:off x="690820" y="6454384"/>
            <a:ext cx="11851984" cy="2686065"/>
          </a:xfrm>
          <a:prstGeom prst="rect">
            <a:avLst/>
          </a:prstGeom>
        </p:spPr>
        <p:txBody>
          <a:bodyPr lIns="0" tIns="0" rIns="0" bIns="0" rtlCol="0" anchor="t">
            <a:spAutoFit/>
          </a:bodyPr>
          <a:lstStyle/>
          <a:p>
            <a:pPr algn="just">
              <a:lnSpc>
                <a:spcPts val="5398"/>
              </a:lnSpc>
              <a:spcBef>
                <a:spcPct val="0"/>
              </a:spcBef>
            </a:pPr>
            <a:r>
              <a:rPr lang="en-US" sz="3999" b="1" spc="239">
                <a:solidFill>
                  <a:srgbClr val="000000"/>
                </a:solidFill>
                <a:latin typeface="Asap Bold"/>
                <a:ea typeface="Asap Bold"/>
                <a:cs typeface="Asap Bold"/>
                <a:sym typeface="Asap Bold"/>
              </a:rPr>
              <a:t>Suricata:</a:t>
            </a:r>
            <a:r>
              <a:rPr lang="en-US" sz="3999" spc="239">
                <a:solidFill>
                  <a:srgbClr val="000000"/>
                </a:solidFill>
                <a:latin typeface="Asap"/>
                <a:ea typeface="Asap"/>
                <a:cs typeface="Asap"/>
                <a:sym typeface="Asap"/>
              </a:rPr>
              <a:t> Công cụ phát hiện và ngăn chặn xâm nhập mã nguồn mở, được thiết kế với hiệu năng cao, có thể xử lý lưu lượng mạng lớn với tốc độ cao</a:t>
            </a:r>
          </a:p>
        </p:txBody>
      </p:sp>
      <p:sp>
        <p:nvSpPr>
          <p:cNvPr id="12" name="Freeform 12"/>
          <p:cNvSpPr/>
          <p:nvPr/>
        </p:nvSpPr>
        <p:spPr>
          <a:xfrm>
            <a:off x="13669943" y="1558187"/>
            <a:ext cx="3558409" cy="4179919"/>
          </a:xfrm>
          <a:custGeom>
            <a:avLst/>
            <a:gdLst/>
            <a:ahLst/>
            <a:cxnLst/>
            <a:rect l="l" t="t" r="r" b="b"/>
            <a:pathLst>
              <a:path w="3558409" h="4179919">
                <a:moveTo>
                  <a:pt x="0" y="0"/>
                </a:moveTo>
                <a:lnTo>
                  <a:pt x="3558409" y="0"/>
                </a:lnTo>
                <a:lnTo>
                  <a:pt x="3558409" y="4179919"/>
                </a:lnTo>
                <a:lnTo>
                  <a:pt x="0" y="4179919"/>
                </a:lnTo>
                <a:lnTo>
                  <a:pt x="0" y="0"/>
                </a:lnTo>
                <a:close/>
              </a:path>
            </a:pathLst>
          </a:custGeom>
          <a:blipFill>
            <a:blip r:embed="rId14"/>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7705770" y="637252"/>
            <a:ext cx="9553530" cy="9012495"/>
          </a:xfrm>
          <a:custGeom>
            <a:avLst/>
            <a:gdLst/>
            <a:ahLst/>
            <a:cxnLst/>
            <a:rect l="l" t="t" r="r" b="b"/>
            <a:pathLst>
              <a:path w="9553530" h="9012495">
                <a:moveTo>
                  <a:pt x="0" y="0"/>
                </a:moveTo>
                <a:lnTo>
                  <a:pt x="9553530" y="0"/>
                </a:lnTo>
                <a:lnTo>
                  <a:pt x="9553530" y="9012496"/>
                </a:lnTo>
                <a:lnTo>
                  <a:pt x="0" y="9012496"/>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877788" y="874610"/>
            <a:ext cx="9193904" cy="679450"/>
          </a:xfrm>
          <a:prstGeom prst="rect">
            <a:avLst/>
          </a:prstGeom>
        </p:spPr>
        <p:txBody>
          <a:bodyPr lIns="0" tIns="0" rIns="0" bIns="0" rtlCol="0" anchor="t">
            <a:spAutoFit/>
          </a:bodyPr>
          <a:lstStyle/>
          <a:p>
            <a:pPr algn="l">
              <a:lnSpc>
                <a:spcPts val="5599"/>
              </a:lnSpc>
              <a:spcBef>
                <a:spcPct val="0"/>
              </a:spcBef>
            </a:pPr>
            <a:r>
              <a:rPr lang="en-US" sz="3999">
                <a:solidFill>
                  <a:srgbClr val="000000"/>
                </a:solidFill>
                <a:latin typeface="Asap"/>
                <a:ea typeface="Asap"/>
                <a:cs typeface="Asap"/>
                <a:sym typeface="Asap"/>
              </a:rPr>
              <a:t>Kiểm tra PCAP dòng đâu tiên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2970753" y="7554286"/>
            <a:ext cx="12596279" cy="2645571"/>
          </a:xfrm>
          <a:custGeom>
            <a:avLst/>
            <a:gdLst/>
            <a:ahLst/>
            <a:cxnLst/>
            <a:rect l="l" t="t" r="r" b="b"/>
            <a:pathLst>
              <a:path w="12596279" h="2645571">
                <a:moveTo>
                  <a:pt x="0" y="0"/>
                </a:moveTo>
                <a:lnTo>
                  <a:pt x="12596279" y="0"/>
                </a:lnTo>
                <a:lnTo>
                  <a:pt x="12596279" y="2645572"/>
                </a:lnTo>
                <a:lnTo>
                  <a:pt x="0" y="2645572"/>
                </a:lnTo>
                <a:lnTo>
                  <a:pt x="0" y="0"/>
                </a:lnTo>
                <a:close/>
              </a:path>
            </a:pathLst>
          </a:custGeom>
          <a:blipFill>
            <a:blip r:embed="rId9"/>
            <a:stretch>
              <a:fillRect t="-51217" r="-827" b="-677"/>
            </a:stretch>
          </a:blipFill>
        </p:spPr>
        <p:txBody>
          <a:bodyPr/>
          <a:lstStyle/>
          <a:p>
            <a:endParaRPr lang="en-US"/>
          </a:p>
        </p:txBody>
      </p:sp>
      <p:sp>
        <p:nvSpPr>
          <p:cNvPr id="7" name="Freeform 7"/>
          <p:cNvSpPr/>
          <p:nvPr/>
        </p:nvSpPr>
        <p:spPr>
          <a:xfrm>
            <a:off x="2970753" y="4510183"/>
            <a:ext cx="12596279" cy="2605953"/>
          </a:xfrm>
          <a:custGeom>
            <a:avLst/>
            <a:gdLst/>
            <a:ahLst/>
            <a:cxnLst/>
            <a:rect l="l" t="t" r="r" b="b"/>
            <a:pathLst>
              <a:path w="12596279" h="2605953">
                <a:moveTo>
                  <a:pt x="0" y="0"/>
                </a:moveTo>
                <a:lnTo>
                  <a:pt x="12596279" y="0"/>
                </a:lnTo>
                <a:lnTo>
                  <a:pt x="12596279" y="2605953"/>
                </a:lnTo>
                <a:lnTo>
                  <a:pt x="0" y="2605953"/>
                </a:lnTo>
                <a:lnTo>
                  <a:pt x="0" y="0"/>
                </a:lnTo>
                <a:close/>
              </a:path>
            </a:pathLst>
          </a:custGeom>
          <a:blipFill>
            <a:blip r:embed="rId10"/>
            <a:stretch>
              <a:fillRect t="-103474" b="-13512"/>
            </a:stretch>
          </a:blipFill>
        </p:spPr>
        <p:txBody>
          <a:bodyPr/>
          <a:lstStyle/>
          <a:p>
            <a:endParaRPr lang="en-US"/>
          </a:p>
        </p:txBody>
      </p:sp>
      <p:sp>
        <p:nvSpPr>
          <p:cNvPr id="8" name="TextBox 8"/>
          <p:cNvSpPr txBox="1"/>
          <p:nvPr/>
        </p:nvSpPr>
        <p:spPr>
          <a:xfrm>
            <a:off x="519805" y="349250"/>
            <a:ext cx="16538279" cy="67945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Asap Bold"/>
                <a:ea typeface="Asap Bold"/>
                <a:cs typeface="Asap Bold"/>
                <a:sym typeface="Asap Bold"/>
              </a:rPr>
              <a:t>Kịch bản 5: Nhận diện Phishing</a:t>
            </a:r>
          </a:p>
        </p:txBody>
      </p:sp>
      <p:sp>
        <p:nvSpPr>
          <p:cNvPr id="9" name="TextBox 9"/>
          <p:cNvSpPr txBox="1"/>
          <p:nvPr/>
        </p:nvSpPr>
        <p:spPr>
          <a:xfrm>
            <a:off x="519805" y="1919762"/>
            <a:ext cx="15047228" cy="1384300"/>
          </a:xfrm>
          <a:prstGeom prst="rect">
            <a:avLst/>
          </a:prstGeom>
        </p:spPr>
        <p:txBody>
          <a:bodyPr lIns="0" tIns="0" rIns="0" bIns="0" rtlCol="0" anchor="t">
            <a:spAutoFit/>
          </a:bodyPr>
          <a:lstStyle/>
          <a:p>
            <a:pPr algn="just">
              <a:lnSpc>
                <a:spcPts val="5599"/>
              </a:lnSpc>
              <a:spcBef>
                <a:spcPct val="0"/>
              </a:spcBef>
            </a:pPr>
            <a:r>
              <a:rPr lang="en-US" sz="3999" b="1">
                <a:solidFill>
                  <a:srgbClr val="000000"/>
                </a:solidFill>
                <a:latin typeface="Asap Bold"/>
                <a:ea typeface="Asap Bold"/>
                <a:cs typeface="Asap Bold"/>
                <a:sym typeface="Asap Bold"/>
              </a:rPr>
              <a:t>Ý tưởng:</a:t>
            </a:r>
            <a:r>
              <a:rPr lang="en-US" sz="3999">
                <a:solidFill>
                  <a:srgbClr val="000000"/>
                </a:solidFill>
                <a:latin typeface="Asap"/>
                <a:ea typeface="Asap"/>
                <a:cs typeface="Asap"/>
                <a:sym typeface="Asap"/>
              </a:rPr>
              <a:t> Attacker gửi mail giả mạo kèm đường link yêu cầu người dùng nhập thông tin đăng nhập</a:t>
            </a:r>
          </a:p>
        </p:txBody>
      </p:sp>
      <p:sp>
        <p:nvSpPr>
          <p:cNvPr id="10" name="TextBox 10"/>
          <p:cNvSpPr txBox="1"/>
          <p:nvPr/>
        </p:nvSpPr>
        <p:spPr>
          <a:xfrm>
            <a:off x="519805" y="3669040"/>
            <a:ext cx="737690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Thực hiện gửi mail phishing: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232449" y="2104902"/>
            <a:ext cx="4949685" cy="6435235"/>
          </a:xfrm>
          <a:custGeom>
            <a:avLst/>
            <a:gdLst/>
            <a:ahLst/>
            <a:cxnLst/>
            <a:rect l="l" t="t" r="r" b="b"/>
            <a:pathLst>
              <a:path w="4949685" h="6435235">
                <a:moveTo>
                  <a:pt x="0" y="0"/>
                </a:moveTo>
                <a:lnTo>
                  <a:pt x="4949686" y="0"/>
                </a:lnTo>
                <a:lnTo>
                  <a:pt x="4949686" y="6435234"/>
                </a:lnTo>
                <a:lnTo>
                  <a:pt x="0" y="6435234"/>
                </a:lnTo>
                <a:lnTo>
                  <a:pt x="0" y="0"/>
                </a:lnTo>
                <a:close/>
              </a:path>
            </a:pathLst>
          </a:custGeom>
          <a:blipFill>
            <a:blip r:embed="rId9"/>
            <a:stretch>
              <a:fillRect l="-1020" r="-1916"/>
            </a:stretch>
          </a:blipFill>
        </p:spPr>
        <p:txBody>
          <a:bodyPr/>
          <a:lstStyle/>
          <a:p>
            <a:endParaRPr lang="en-US"/>
          </a:p>
        </p:txBody>
      </p:sp>
      <p:sp>
        <p:nvSpPr>
          <p:cNvPr id="7" name="TextBox 7"/>
          <p:cNvSpPr txBox="1"/>
          <p:nvPr/>
        </p:nvSpPr>
        <p:spPr>
          <a:xfrm>
            <a:off x="519805" y="874610"/>
            <a:ext cx="1673949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Phía mail server nhận được mail: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3779796" y="2275665"/>
            <a:ext cx="10728407" cy="6261031"/>
          </a:xfrm>
          <a:custGeom>
            <a:avLst/>
            <a:gdLst/>
            <a:ahLst/>
            <a:cxnLst/>
            <a:rect l="l" t="t" r="r" b="b"/>
            <a:pathLst>
              <a:path w="10728407" h="6261031">
                <a:moveTo>
                  <a:pt x="0" y="0"/>
                </a:moveTo>
                <a:lnTo>
                  <a:pt x="10728408" y="0"/>
                </a:lnTo>
                <a:lnTo>
                  <a:pt x="10728408" y="6261031"/>
                </a:lnTo>
                <a:lnTo>
                  <a:pt x="0" y="6261031"/>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519805" y="874610"/>
            <a:ext cx="1673949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Click vào đường link sẽ bị chuyển hướng sang website phishing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2206326" y="2102944"/>
            <a:ext cx="13147163" cy="1010372"/>
          </a:xfrm>
          <a:custGeom>
            <a:avLst/>
            <a:gdLst/>
            <a:ahLst/>
            <a:cxnLst/>
            <a:rect l="l" t="t" r="r" b="b"/>
            <a:pathLst>
              <a:path w="13147163" h="1010372">
                <a:moveTo>
                  <a:pt x="0" y="0"/>
                </a:moveTo>
                <a:lnTo>
                  <a:pt x="13147163" y="0"/>
                </a:lnTo>
                <a:lnTo>
                  <a:pt x="13147163" y="1010372"/>
                </a:lnTo>
                <a:lnTo>
                  <a:pt x="0" y="1010372"/>
                </a:lnTo>
                <a:lnTo>
                  <a:pt x="0" y="0"/>
                </a:lnTo>
                <a:close/>
              </a:path>
            </a:pathLst>
          </a:custGeom>
          <a:blipFill>
            <a:blip r:embed="rId9"/>
            <a:stretch>
              <a:fillRect l="-15023" t="-8012" r="-15023"/>
            </a:stretch>
          </a:blipFill>
        </p:spPr>
        <p:txBody>
          <a:bodyPr/>
          <a:lstStyle/>
          <a:p>
            <a:endParaRPr lang="en-US"/>
          </a:p>
        </p:txBody>
      </p:sp>
      <p:sp>
        <p:nvSpPr>
          <p:cNvPr id="7" name="Freeform 7"/>
          <p:cNvSpPr/>
          <p:nvPr/>
        </p:nvSpPr>
        <p:spPr>
          <a:xfrm>
            <a:off x="2206326" y="5345341"/>
            <a:ext cx="13147163" cy="4317848"/>
          </a:xfrm>
          <a:custGeom>
            <a:avLst/>
            <a:gdLst/>
            <a:ahLst/>
            <a:cxnLst/>
            <a:rect l="l" t="t" r="r" b="b"/>
            <a:pathLst>
              <a:path w="13147163" h="4317848">
                <a:moveTo>
                  <a:pt x="0" y="0"/>
                </a:moveTo>
                <a:lnTo>
                  <a:pt x="13147163" y="0"/>
                </a:lnTo>
                <a:lnTo>
                  <a:pt x="13147163" y="4317848"/>
                </a:lnTo>
                <a:lnTo>
                  <a:pt x="0" y="4317848"/>
                </a:lnTo>
                <a:lnTo>
                  <a:pt x="0" y="0"/>
                </a:lnTo>
                <a:close/>
              </a:path>
            </a:pathLst>
          </a:custGeom>
          <a:blipFill>
            <a:blip r:embed="rId10"/>
            <a:stretch>
              <a:fillRect r="-539"/>
            </a:stretch>
          </a:blipFill>
        </p:spPr>
        <p:txBody>
          <a:bodyPr/>
          <a:lstStyle/>
          <a:p>
            <a:endParaRPr lang="en-US"/>
          </a:p>
        </p:txBody>
      </p:sp>
      <p:sp>
        <p:nvSpPr>
          <p:cNvPr id="8" name="TextBox 8"/>
          <p:cNvSpPr txBox="1"/>
          <p:nvPr/>
        </p:nvSpPr>
        <p:spPr>
          <a:xfrm>
            <a:off x="519805" y="874610"/>
            <a:ext cx="1673949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Sau khi click vào đường link thì lập tức sẽ có alert xuất hiện</a:t>
            </a:r>
          </a:p>
        </p:txBody>
      </p:sp>
      <p:sp>
        <p:nvSpPr>
          <p:cNvPr id="9" name="TextBox 9"/>
          <p:cNvSpPr txBox="1"/>
          <p:nvPr/>
        </p:nvSpPr>
        <p:spPr>
          <a:xfrm>
            <a:off x="519805" y="4113441"/>
            <a:ext cx="16739495" cy="679450"/>
          </a:xfrm>
          <a:prstGeom prst="rect">
            <a:avLst/>
          </a:prstGeom>
        </p:spPr>
        <p:txBody>
          <a:bodyPr lIns="0" tIns="0" rIns="0" bIns="0" rtlCol="0" anchor="t">
            <a:spAutoFit/>
          </a:bodyPr>
          <a:lstStyle/>
          <a:p>
            <a:pPr algn="just">
              <a:lnSpc>
                <a:spcPts val="5599"/>
              </a:lnSpc>
              <a:spcBef>
                <a:spcPct val="0"/>
              </a:spcBef>
            </a:pPr>
            <a:r>
              <a:rPr lang="en-US" sz="3999">
                <a:solidFill>
                  <a:srgbClr val="000000"/>
                </a:solidFill>
                <a:latin typeface="Asap"/>
                <a:ea typeface="Asap"/>
                <a:cs typeface="Asap"/>
                <a:sym typeface="Asap"/>
              </a:rPr>
              <a:t>Xem ở mục Hunt, thì thông thin hiển thị ra như sau:</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TextBox 8"/>
          <p:cNvSpPr txBox="1"/>
          <p:nvPr/>
        </p:nvSpPr>
        <p:spPr>
          <a:xfrm>
            <a:off x="6099829" y="3324787"/>
            <a:ext cx="5996080" cy="2077491"/>
          </a:xfrm>
          <a:prstGeom prst="rect">
            <a:avLst/>
          </a:prstGeom>
        </p:spPr>
        <p:txBody>
          <a:bodyPr lIns="0" tIns="0" rIns="0" bIns="0" rtlCol="0" anchor="t">
            <a:spAutoFit/>
          </a:bodyPr>
          <a:lstStyle/>
          <a:p>
            <a:pPr algn="ctr">
              <a:lnSpc>
                <a:spcPts val="16978"/>
              </a:lnSpc>
              <a:spcBef>
                <a:spcPct val="0"/>
              </a:spcBef>
            </a:pPr>
            <a:r>
              <a:rPr lang="en-US" sz="12127" b="1">
                <a:solidFill>
                  <a:srgbClr val="000000"/>
                </a:solidFill>
                <a:latin typeface="Asap Bold"/>
                <a:ea typeface="Asap Bold"/>
                <a:cs typeface="Asap Bold"/>
                <a:sym typeface="Asap Bold"/>
              </a:rPr>
              <a:t>Kết luận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TextBox 7"/>
          <p:cNvSpPr txBox="1"/>
          <p:nvPr/>
        </p:nvSpPr>
        <p:spPr>
          <a:xfrm>
            <a:off x="642936" y="1100234"/>
            <a:ext cx="5807393" cy="1295400"/>
          </a:xfrm>
          <a:prstGeom prst="rect">
            <a:avLst/>
          </a:prstGeom>
        </p:spPr>
        <p:txBody>
          <a:bodyPr lIns="0" tIns="0" rIns="0" bIns="0" rtlCol="0" anchor="t">
            <a:spAutoFit/>
          </a:bodyPr>
          <a:lstStyle/>
          <a:p>
            <a:pPr algn="ctr">
              <a:lnSpc>
                <a:spcPts val="10500"/>
              </a:lnSpc>
              <a:spcBef>
                <a:spcPct val="0"/>
              </a:spcBef>
            </a:pPr>
            <a:r>
              <a:rPr lang="en-US" sz="7500" b="1">
                <a:solidFill>
                  <a:srgbClr val="000000"/>
                </a:solidFill>
                <a:latin typeface="Asap Bold"/>
                <a:ea typeface="Asap Bold"/>
                <a:cs typeface="Asap Bold"/>
                <a:sym typeface="Asap Bold"/>
              </a:rPr>
              <a:t>Phương Pháp </a:t>
            </a:r>
          </a:p>
        </p:txBody>
      </p:sp>
      <p:sp>
        <p:nvSpPr>
          <p:cNvPr id="8" name="TextBox 8"/>
          <p:cNvSpPr txBox="1"/>
          <p:nvPr/>
        </p:nvSpPr>
        <p:spPr>
          <a:xfrm>
            <a:off x="642936" y="3003550"/>
            <a:ext cx="16010088" cy="4203700"/>
          </a:xfrm>
          <a:prstGeom prst="rect">
            <a:avLst/>
          </a:prstGeom>
        </p:spPr>
        <p:txBody>
          <a:bodyPr lIns="0" tIns="0" rIns="0" bIns="0" rtlCol="0" anchor="t">
            <a:spAutoFit/>
          </a:bodyPr>
          <a:lstStyle/>
          <a:p>
            <a:pPr algn="just">
              <a:lnSpc>
                <a:spcPts val="5599"/>
              </a:lnSpc>
            </a:pPr>
            <a:r>
              <a:rPr lang="en-US" sz="3999">
                <a:solidFill>
                  <a:srgbClr val="000000"/>
                </a:solidFill>
                <a:latin typeface="Asap"/>
                <a:ea typeface="Asap"/>
                <a:cs typeface="Asap"/>
                <a:sym typeface="Asap"/>
              </a:rPr>
              <a:t>Nhóm đã tiến hành nghiên cứu cũng như thực hiện triển khai Security Onion trong môi trường mạng nội bộ để đánh giá khả năng của nền tảng này. </a:t>
            </a:r>
          </a:p>
          <a:p>
            <a:pPr algn="just">
              <a:lnSpc>
                <a:spcPts val="5599"/>
              </a:lnSpc>
              <a:spcBef>
                <a:spcPct val="0"/>
              </a:spcBef>
            </a:pPr>
            <a:r>
              <a:rPr lang="en-US" sz="3999">
                <a:solidFill>
                  <a:srgbClr val="000000"/>
                </a:solidFill>
                <a:latin typeface="Asap"/>
                <a:ea typeface="Asap"/>
                <a:cs typeface="Asap"/>
                <a:sym typeface="Asap"/>
              </a:rPr>
              <a:t>Quá trình này bao gồm việc cấu hình, triển khai các tính năng SIEM và Threat Hunting, và thực hiện các thử nghiệm để kiểm tra hiệu suất và tính năng của Security Onion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TextBox 7"/>
          <p:cNvSpPr txBox="1"/>
          <p:nvPr/>
        </p:nvSpPr>
        <p:spPr>
          <a:xfrm>
            <a:off x="628799" y="1272062"/>
            <a:ext cx="7896710" cy="1295400"/>
          </a:xfrm>
          <a:prstGeom prst="rect">
            <a:avLst/>
          </a:prstGeom>
        </p:spPr>
        <p:txBody>
          <a:bodyPr lIns="0" tIns="0" rIns="0" bIns="0" rtlCol="0" anchor="t">
            <a:spAutoFit/>
          </a:bodyPr>
          <a:lstStyle/>
          <a:p>
            <a:pPr algn="ctr">
              <a:lnSpc>
                <a:spcPts val="10500"/>
              </a:lnSpc>
              <a:spcBef>
                <a:spcPct val="0"/>
              </a:spcBef>
            </a:pPr>
            <a:r>
              <a:rPr lang="en-US" sz="7500" b="1">
                <a:solidFill>
                  <a:srgbClr val="000000"/>
                </a:solidFill>
                <a:latin typeface="Asap Bold"/>
                <a:ea typeface="Asap Bold"/>
                <a:cs typeface="Asap Bold"/>
                <a:sym typeface="Asap Bold"/>
              </a:rPr>
              <a:t>Kết quả đạt được </a:t>
            </a:r>
          </a:p>
        </p:txBody>
      </p:sp>
      <p:sp>
        <p:nvSpPr>
          <p:cNvPr id="8" name="TextBox 8"/>
          <p:cNvSpPr txBox="1"/>
          <p:nvPr/>
        </p:nvSpPr>
        <p:spPr>
          <a:xfrm>
            <a:off x="827484" y="3061424"/>
            <a:ext cx="16431816" cy="4203700"/>
          </a:xfrm>
          <a:prstGeom prst="rect">
            <a:avLst/>
          </a:prstGeom>
        </p:spPr>
        <p:txBody>
          <a:bodyPr lIns="0" tIns="0" rIns="0" bIns="0" rtlCol="0" anchor="t">
            <a:spAutoFit/>
          </a:bodyPr>
          <a:lstStyle/>
          <a:p>
            <a:pPr algn="just">
              <a:lnSpc>
                <a:spcPts val="5599"/>
              </a:lnSpc>
            </a:pPr>
            <a:r>
              <a:rPr lang="en-US" sz="3999">
                <a:solidFill>
                  <a:srgbClr val="000000"/>
                </a:solidFill>
                <a:latin typeface="Asap"/>
                <a:ea typeface="Asap"/>
                <a:cs typeface="Asap"/>
                <a:sym typeface="Asap"/>
              </a:rPr>
              <a:t>Security Onion là một nền tảng mạnh mẽ và linh hoạt, cung cấp khả năng giám sát mạng và phân tích dữ liệu mạng để phát hiện và ứng phó với các mối đe dọa. </a:t>
            </a:r>
          </a:p>
          <a:p>
            <a:pPr algn="just">
              <a:lnSpc>
                <a:spcPts val="5599"/>
              </a:lnSpc>
              <a:spcBef>
                <a:spcPct val="0"/>
              </a:spcBef>
            </a:pPr>
            <a:r>
              <a:rPr lang="en-US" sz="3999">
                <a:solidFill>
                  <a:srgbClr val="000000"/>
                </a:solidFill>
                <a:latin typeface="Asap"/>
                <a:ea typeface="Asap"/>
                <a:cs typeface="Asap"/>
                <a:sym typeface="Asap"/>
              </a:rPr>
              <a:t>Security Onion đã cho thấy khả năng tích hợp các tính năng SIEM và Threat Hunting một cách hiệu quả, linh hoạt, đồng thời cung cấp giao diện người dùng thân thiện và khả năng mở rộng tùy chỉnh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698919" y="777862"/>
            <a:ext cx="16852063" cy="8362836"/>
          </a:xfrm>
          <a:custGeom>
            <a:avLst/>
            <a:gdLst/>
            <a:ahLst/>
            <a:cxnLst/>
            <a:rect l="l" t="t" r="r" b="b"/>
            <a:pathLst>
              <a:path w="16852063" h="8362836">
                <a:moveTo>
                  <a:pt x="0" y="0"/>
                </a:moveTo>
                <a:lnTo>
                  <a:pt x="16852062" y="0"/>
                </a:lnTo>
                <a:lnTo>
                  <a:pt x="16852062" y="8362836"/>
                </a:lnTo>
                <a:lnTo>
                  <a:pt x="0" y="8362836"/>
                </a:lnTo>
                <a:lnTo>
                  <a:pt x="0" y="0"/>
                </a:lnTo>
                <a:close/>
              </a:path>
            </a:pathLst>
          </a:custGeom>
          <a:blipFill>
            <a:blip r:embed="rId13"/>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9395094" y="643698"/>
            <a:ext cx="7627387" cy="8999604"/>
          </a:xfrm>
          <a:custGeom>
            <a:avLst/>
            <a:gdLst/>
            <a:ahLst/>
            <a:cxnLst/>
            <a:rect l="l" t="t" r="r" b="b"/>
            <a:pathLst>
              <a:path w="7627387" h="8999604">
                <a:moveTo>
                  <a:pt x="0" y="0"/>
                </a:moveTo>
                <a:lnTo>
                  <a:pt x="7627387" y="0"/>
                </a:lnTo>
                <a:lnTo>
                  <a:pt x="7627387" y="8999604"/>
                </a:lnTo>
                <a:lnTo>
                  <a:pt x="0" y="8999604"/>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731909" y="1386252"/>
            <a:ext cx="7882135" cy="981079"/>
          </a:xfrm>
          <a:prstGeom prst="rect">
            <a:avLst/>
          </a:prstGeom>
        </p:spPr>
        <p:txBody>
          <a:bodyPr lIns="0" tIns="0" rIns="0" bIns="0" rtlCol="0" anchor="t">
            <a:spAutoFit/>
          </a:bodyPr>
          <a:lstStyle/>
          <a:p>
            <a:pPr algn="l">
              <a:lnSpc>
                <a:spcPts val="7275"/>
              </a:lnSpc>
            </a:pPr>
            <a:r>
              <a:rPr lang="en-US" sz="7500" b="1">
                <a:solidFill>
                  <a:srgbClr val="000000"/>
                </a:solidFill>
                <a:latin typeface="Asap Bold"/>
                <a:ea typeface="Asap Bold"/>
                <a:cs typeface="Asap Bold"/>
                <a:sym typeface="Asap Bold"/>
              </a:rPr>
              <a:t>Work flow</a:t>
            </a:r>
          </a:p>
        </p:txBody>
      </p:sp>
      <p:sp>
        <p:nvSpPr>
          <p:cNvPr id="8" name="TextBox 8"/>
          <p:cNvSpPr txBox="1"/>
          <p:nvPr/>
        </p:nvSpPr>
        <p:spPr>
          <a:xfrm>
            <a:off x="731909" y="3419490"/>
            <a:ext cx="7164800" cy="516890"/>
          </a:xfrm>
          <a:prstGeom prst="rect">
            <a:avLst/>
          </a:prstGeom>
        </p:spPr>
        <p:txBody>
          <a:bodyPr lIns="0" tIns="0" rIns="0" bIns="0" rtlCol="0" anchor="t">
            <a:spAutoFit/>
          </a:bodyPr>
          <a:lstStyle/>
          <a:p>
            <a:pPr algn="l">
              <a:lnSpc>
                <a:spcPts val="3879"/>
              </a:lnSpc>
            </a:pPr>
            <a:r>
              <a:rPr lang="en-US" sz="3999">
                <a:solidFill>
                  <a:srgbClr val="000000"/>
                </a:solidFill>
                <a:latin typeface="Asap"/>
                <a:ea typeface="Asap"/>
                <a:cs typeface="Asap"/>
                <a:sym typeface="Asap"/>
              </a:rPr>
              <a:t>Phiên bản Security Onion: Eval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TextBox 8"/>
          <p:cNvSpPr txBox="1"/>
          <p:nvPr/>
        </p:nvSpPr>
        <p:spPr>
          <a:xfrm>
            <a:off x="2597277" y="3626610"/>
            <a:ext cx="13093447" cy="2077491"/>
          </a:xfrm>
          <a:prstGeom prst="rect">
            <a:avLst/>
          </a:prstGeom>
        </p:spPr>
        <p:txBody>
          <a:bodyPr lIns="0" tIns="0" rIns="0" bIns="0" rtlCol="0" anchor="t">
            <a:spAutoFit/>
          </a:bodyPr>
          <a:lstStyle/>
          <a:p>
            <a:pPr algn="ctr">
              <a:lnSpc>
                <a:spcPts val="16978"/>
              </a:lnSpc>
              <a:spcBef>
                <a:spcPct val="0"/>
              </a:spcBef>
            </a:pPr>
            <a:r>
              <a:rPr lang="en-US" sz="12127" b="1">
                <a:solidFill>
                  <a:srgbClr val="000000"/>
                </a:solidFill>
                <a:latin typeface="Asap Bold"/>
                <a:ea typeface="Asap Bold"/>
                <a:cs typeface="Asap Bold"/>
                <a:sym typeface="Asap Bold"/>
              </a:rPr>
              <a:t>Triển khai mô hình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2837" y="1645828"/>
            <a:ext cx="14936463" cy="8016359"/>
          </a:xfrm>
          <a:custGeom>
            <a:avLst/>
            <a:gdLst/>
            <a:ahLst/>
            <a:cxnLst/>
            <a:rect l="l" t="t" r="r" b="b"/>
            <a:pathLst>
              <a:path w="14936463" h="8016359">
                <a:moveTo>
                  <a:pt x="0" y="0"/>
                </a:moveTo>
                <a:lnTo>
                  <a:pt x="14936463" y="0"/>
                </a:lnTo>
                <a:lnTo>
                  <a:pt x="14936463" y="8016359"/>
                </a:lnTo>
                <a:lnTo>
                  <a:pt x="0" y="801635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68344" y="358808"/>
            <a:ext cx="5014810" cy="1052831"/>
          </a:xfrm>
          <a:prstGeom prst="rect">
            <a:avLst/>
          </a:prstGeom>
        </p:spPr>
        <p:txBody>
          <a:bodyPr lIns="0" tIns="0" rIns="0" bIns="0" rtlCol="0" anchor="t">
            <a:spAutoFit/>
          </a:bodyPr>
          <a:lstStyle/>
          <a:p>
            <a:pPr algn="l">
              <a:lnSpc>
                <a:spcPts val="7760"/>
              </a:lnSpc>
            </a:pPr>
            <a:r>
              <a:rPr lang="en-US" sz="8000" b="1">
                <a:solidFill>
                  <a:srgbClr val="000000"/>
                </a:solidFill>
                <a:latin typeface="Asap Bold"/>
                <a:ea typeface="Asap Bold"/>
                <a:cs typeface="Asap Bold"/>
                <a:sym typeface="Asap Bold"/>
              </a:rPr>
              <a:t>Kiến trúc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870922" y="-1343345"/>
            <a:ext cx="4899948" cy="3068592"/>
          </a:xfrm>
          <a:custGeom>
            <a:avLst/>
            <a:gdLst/>
            <a:ahLst/>
            <a:cxnLst/>
            <a:rect l="l" t="t" r="r" b="b"/>
            <a:pathLst>
              <a:path w="4899948" h="3068592">
                <a:moveTo>
                  <a:pt x="0" y="0"/>
                </a:moveTo>
                <a:lnTo>
                  <a:pt x="4899948" y="0"/>
                </a:lnTo>
                <a:lnTo>
                  <a:pt x="4899948" y="3068593"/>
                </a:lnTo>
                <a:lnTo>
                  <a:pt x="0" y="306859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1463089"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852636" y="3397844"/>
            <a:ext cx="16802010" cy="4356077"/>
          </a:xfrm>
          <a:custGeom>
            <a:avLst/>
            <a:gdLst/>
            <a:ahLst/>
            <a:cxnLst/>
            <a:rect l="l" t="t" r="r" b="b"/>
            <a:pathLst>
              <a:path w="16802010" h="4356077">
                <a:moveTo>
                  <a:pt x="0" y="0"/>
                </a:moveTo>
                <a:lnTo>
                  <a:pt x="16802010" y="0"/>
                </a:lnTo>
                <a:lnTo>
                  <a:pt x="16802010" y="4356077"/>
                </a:lnTo>
                <a:lnTo>
                  <a:pt x="0" y="4356077"/>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852636" y="1586799"/>
            <a:ext cx="6352780" cy="827540"/>
          </a:xfrm>
          <a:prstGeom prst="rect">
            <a:avLst/>
          </a:prstGeom>
        </p:spPr>
        <p:txBody>
          <a:bodyPr lIns="0" tIns="0" rIns="0" bIns="0" rtlCol="0" anchor="t">
            <a:spAutoFit/>
          </a:bodyPr>
          <a:lstStyle/>
          <a:p>
            <a:pPr algn="l">
              <a:lnSpc>
                <a:spcPts val="6130"/>
              </a:lnSpc>
            </a:pPr>
            <a:r>
              <a:rPr lang="en-US" sz="6320" b="1">
                <a:solidFill>
                  <a:srgbClr val="000000"/>
                </a:solidFill>
                <a:latin typeface="Asap Bold"/>
                <a:ea typeface="Asap Bold"/>
                <a:cs typeface="Asap Bold"/>
                <a:sym typeface="Asap Bold"/>
              </a:rPr>
              <a:t>Cấu hình mạng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215379" y="2349553"/>
            <a:ext cx="9077500" cy="4961978"/>
          </a:xfrm>
          <a:custGeom>
            <a:avLst/>
            <a:gdLst/>
            <a:ahLst/>
            <a:cxnLst/>
            <a:rect l="l" t="t" r="r" b="b"/>
            <a:pathLst>
              <a:path w="9077500" h="4961978">
                <a:moveTo>
                  <a:pt x="0" y="0"/>
                </a:moveTo>
                <a:lnTo>
                  <a:pt x="9077500" y="0"/>
                </a:lnTo>
                <a:lnTo>
                  <a:pt x="9077500" y="4961977"/>
                </a:lnTo>
                <a:lnTo>
                  <a:pt x="0" y="4961977"/>
                </a:lnTo>
                <a:lnTo>
                  <a:pt x="0" y="0"/>
                </a:lnTo>
                <a:close/>
              </a:path>
            </a:pathLst>
          </a:custGeom>
          <a:blipFill>
            <a:blip r:embed="rId13"/>
            <a:stretch>
              <a:fillRect/>
            </a:stretch>
          </a:blipFill>
        </p:spPr>
        <p:txBody>
          <a:bodyPr/>
          <a:lstStyle/>
          <a:p>
            <a:endParaRPr lang="en-US"/>
          </a:p>
        </p:txBody>
      </p:sp>
      <p:sp>
        <p:nvSpPr>
          <p:cNvPr id="9" name="Freeform 9"/>
          <p:cNvSpPr/>
          <p:nvPr/>
        </p:nvSpPr>
        <p:spPr>
          <a:xfrm>
            <a:off x="9292879" y="2349553"/>
            <a:ext cx="12121220" cy="3019245"/>
          </a:xfrm>
          <a:custGeom>
            <a:avLst/>
            <a:gdLst/>
            <a:ahLst/>
            <a:cxnLst/>
            <a:rect l="l" t="t" r="r" b="b"/>
            <a:pathLst>
              <a:path w="12121220" h="3019245">
                <a:moveTo>
                  <a:pt x="0" y="0"/>
                </a:moveTo>
                <a:lnTo>
                  <a:pt x="12121220" y="0"/>
                </a:lnTo>
                <a:lnTo>
                  <a:pt x="12121220" y="3019245"/>
                </a:lnTo>
                <a:lnTo>
                  <a:pt x="0" y="3019245"/>
                </a:lnTo>
                <a:lnTo>
                  <a:pt x="0" y="0"/>
                </a:lnTo>
                <a:close/>
              </a:path>
            </a:pathLst>
          </a:custGeom>
          <a:blipFill>
            <a:blip r:embed="rId14"/>
            <a:stretch>
              <a:fillRect/>
            </a:stretch>
          </a:blipFill>
        </p:spPr>
        <p:txBody>
          <a:bodyPr/>
          <a:lstStyle/>
          <a:p>
            <a:endParaRPr lang="en-US"/>
          </a:p>
        </p:txBody>
      </p:sp>
      <p:sp>
        <p:nvSpPr>
          <p:cNvPr id="10" name="TextBox 10"/>
          <p:cNvSpPr txBox="1"/>
          <p:nvPr/>
        </p:nvSpPr>
        <p:spPr>
          <a:xfrm>
            <a:off x="3729033" y="1341037"/>
            <a:ext cx="10552973" cy="827540"/>
          </a:xfrm>
          <a:prstGeom prst="rect">
            <a:avLst/>
          </a:prstGeom>
        </p:spPr>
        <p:txBody>
          <a:bodyPr lIns="0" tIns="0" rIns="0" bIns="0" rtlCol="0" anchor="t">
            <a:spAutoFit/>
          </a:bodyPr>
          <a:lstStyle/>
          <a:p>
            <a:pPr algn="l">
              <a:lnSpc>
                <a:spcPts val="6130"/>
              </a:lnSpc>
            </a:pPr>
            <a:r>
              <a:rPr lang="en-US" sz="6320" b="1">
                <a:solidFill>
                  <a:srgbClr val="000000"/>
                </a:solidFill>
                <a:latin typeface="Asap Bold"/>
                <a:ea typeface="Asap Bold"/>
                <a:cs typeface="Asap Bold"/>
                <a:sym typeface="Asap Bold"/>
              </a:rPr>
              <a:t>Cấu hình máy Security Onion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728</Words>
  <Application>Microsoft Office PowerPoint</Application>
  <PresentationFormat>Custom</PresentationFormat>
  <Paragraphs>65</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Asap Bold</vt:lpstr>
      <vt:lpstr>Asap</vt:lpstr>
      <vt:lpstr>Arial</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Onion</dc:title>
  <cp:lastModifiedBy>Hà Xuân Hà</cp:lastModifiedBy>
  <cp:revision>2</cp:revision>
  <dcterms:created xsi:type="dcterms:W3CDTF">2006-08-16T00:00:00Z</dcterms:created>
  <dcterms:modified xsi:type="dcterms:W3CDTF">2025-02-14T19:15:53Z</dcterms:modified>
  <dc:identifier>DAGBREfcfjI</dc:identifier>
</cp:coreProperties>
</file>